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65" r:id="rId5"/>
    <p:sldId id="388" r:id="rId6"/>
    <p:sldId id="394" r:id="rId7"/>
    <p:sldId id="414" r:id="rId8"/>
    <p:sldId id="397" r:id="rId9"/>
    <p:sldId id="417" r:id="rId10"/>
    <p:sldId id="398" r:id="rId11"/>
    <p:sldId id="416" r:id="rId12"/>
    <p:sldId id="399" r:id="rId13"/>
    <p:sldId id="420" r:id="rId14"/>
    <p:sldId id="419" r:id="rId15"/>
    <p:sldId id="418" r:id="rId16"/>
    <p:sldId id="426" r:id="rId17"/>
    <p:sldId id="423" r:id="rId18"/>
    <p:sldId id="424" r:id="rId19"/>
    <p:sldId id="425" r:id="rId20"/>
    <p:sldId id="439" r:id="rId21"/>
    <p:sldId id="400" r:id="rId22"/>
    <p:sldId id="421" r:id="rId23"/>
    <p:sldId id="415" r:id="rId24"/>
    <p:sldId id="402" r:id="rId25"/>
    <p:sldId id="403" r:id="rId26"/>
    <p:sldId id="405" r:id="rId27"/>
    <p:sldId id="406" r:id="rId28"/>
    <p:sldId id="407" r:id="rId29"/>
    <p:sldId id="428" r:id="rId30"/>
    <p:sldId id="404" r:id="rId31"/>
    <p:sldId id="441" r:id="rId32"/>
    <p:sldId id="410" r:id="rId33"/>
    <p:sldId id="440" r:id="rId3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3065" autoAdjust="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7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7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74BED93F-F778-4F18-81BA-F3652FF6CE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73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5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5A7E058B-7A73-46D8-AF0B-CD3C01ABB5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6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1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157375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2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23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30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6963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3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top_blaa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52400"/>
            <a:ext cx="8786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870077A6-73CE-4700-9E7A-636D31EB06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7145A8AF-8BA1-4778-92BA-AEAD6A754A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1358438A-E75A-4A05-A9E3-F16EE39B94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A98B04DC-2A37-4D01-903B-CC7E47E8D4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6395D585-0672-4A92-BC42-E5E0685B38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958D500A-273F-4E43-A460-2DE2F2D0B5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397C3E50-5E5D-4503-B6DB-D479E26E42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0B48C3E4-62C7-4541-B4B2-C0B53DE32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3438A3E9-E7BB-4BFB-84E0-034B326E92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0D829D3C-7C88-4CBD-A0C3-E05511DB6F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op_blaa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152400"/>
            <a:ext cx="8786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0350"/>
            <a:ext cx="6265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1750"/>
            <a:ext cx="5759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en-GB"/>
              <a:t>Side </a:t>
            </a:r>
            <a:fld id="{D211037C-D277-4DDC-B802-31A2B77C60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videoer\Synlighed.mp4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H&#248;jreSide_Stoptegn.M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VenstreH&#248;jreSving.M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VenstreSvingLyskryds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videoer\Cykelhjelm.MOV" TargetMode="Externa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5207" y="1735138"/>
            <a:ext cx="463634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D6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16088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buFont typeface="Arial" pitchFamily="34" charset="0"/>
              <a:buChar char="•"/>
              <a:defRPr/>
            </a:pPr>
            <a:endParaRPr lang="da-DK" sz="1600" kern="0" dirty="0" smtClean="0"/>
          </a:p>
          <a:p>
            <a:r>
              <a:rPr lang="da-DK" sz="2000" dirty="0" smtClean="0"/>
              <a:t>  </a:t>
            </a:r>
          </a:p>
          <a:p>
            <a:endParaRPr lang="da-DK" sz="1600" dirty="0" smtClean="0"/>
          </a:p>
          <a:p>
            <a:endParaRPr lang="da-DK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6323819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42371" y="325932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a-DK" kern="0" dirty="0" smtClean="0">
                <a:solidFill>
                  <a:schemeClr val="bg1"/>
                </a:solidFill>
              </a:rPr>
              <a:t>Trafiksikkerhed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822721" y="1787424"/>
            <a:ext cx="5460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Færdselsundervisning</a:t>
            </a:r>
            <a:endParaRPr lang="da-DK" sz="2400" dirty="0"/>
          </a:p>
        </p:txBody>
      </p:sp>
      <p:pic>
        <p:nvPicPr>
          <p:cNvPr id="9" name="Picture 2" descr="M:\Myndighed\Trafiksikkerhed\5kl_Færdselsundervisning\Bø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8"/>
          <a:stretch/>
        </p:blipFill>
        <p:spPr bwMode="auto">
          <a:xfrm>
            <a:off x="5185775" y="2931515"/>
            <a:ext cx="2811335" cy="31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4"/>
            <a:ext cx="8358743" cy="10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Der </a:t>
            </a:r>
            <a:r>
              <a:rPr lang="da-DK" sz="2000" dirty="0">
                <a:solidFill>
                  <a:prstClr val="black"/>
                </a:solidFill>
                <a:latin typeface="Calibri"/>
              </a:rPr>
              <a:t>skal være lys på cyklen i lygtetændingstiden (fra solnedgang til solopgang</a:t>
            </a: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69726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M:\Myndighed\Trafiksikkerhed\Billeder\Rød_Grøn\lyg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53" y="2299063"/>
            <a:ext cx="4485294" cy="3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546885" y="6048374"/>
            <a:ext cx="146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hlinkClick r:id="rId5" action="ppaction://hlinkfile"/>
              </a:rPr>
              <a:t>Synlighed</a:t>
            </a:r>
            <a:endParaRPr lang="da-DK" sz="800" dirty="0"/>
          </a:p>
        </p:txBody>
      </p:sp>
      <p:sp>
        <p:nvSpPr>
          <p:cNvPr id="9" name="Tekstfelt 8"/>
          <p:cNvSpPr txBox="1"/>
          <p:nvPr/>
        </p:nvSpPr>
        <p:spPr>
          <a:xfrm>
            <a:off x="4100918" y="5630975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453659" y="6564355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8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Man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må ikke benytte sig af håndholdte mobiler mens man cykler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2" name="Picture 2" descr="M:\Myndighed\Trafiksikkerhed\Billeder\Rød_Grøn\Mob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5724" y="2135891"/>
            <a:ext cx="2862311" cy="40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347649" y="5802317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5038929" y="6697790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0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Der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må kun være 1 på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cyklen – dog undtaget ved specielle barnesæder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6146" name="Picture 2" descr="M:\Myndighed\Trafiksikkerhed\Billeder\Rød_Grøn\to_på_en_cy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1073" y="2093162"/>
            <a:ext cx="3058508" cy="43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342123" y="5801820"/>
            <a:ext cx="456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Bødetakst - Begge får en bøde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4008253" y="6671802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0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Børn, der skal med på cyklen, skal have en cykelstol eller siddeplads hver og være spændt fast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7170" name="Picture 2" descr="M:\Myndighed\Trafiksikkerhed\Billeder\Rød_Grøn\cykelst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0844" y="2360996"/>
            <a:ext cx="3328986" cy="45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Børn under 6 år må ikke cykle alene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3074" name="Picture 2" descr="M:\Myndighed\Trafiksikkerhed\Billeder\Rød_Grøn\børn_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05" y="2420983"/>
            <a:ext cx="4682840" cy="33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/>
          <p:cNvSpPr txBox="1"/>
          <p:nvPr/>
        </p:nvSpPr>
        <p:spPr>
          <a:xfrm>
            <a:off x="2524666" y="5811818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3877407" y="6745198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6725" y="640080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1317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Der må ikke medføres genstande, der er mere end 3 m lange eller 1 m brede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6146" name="Picture 2" descr="M:\Myndighed\Trafiksikkerhed\Billeder\Rød_Grøn\st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25" y="2723601"/>
            <a:ext cx="4368445" cy="30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495507" y="5811818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3848248" y="6745198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Man må ikke cykle på motorveje og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motortrafikveje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1026" name="Picture 2" descr="M:\Myndighed\Trafiksikkerhed\Billeder\Rød_Grøn\Motorvej_Motortrafik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15" y="2425563"/>
            <a:ext cx="4671123" cy="33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385329" y="5772973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5114019" y="6706353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sp>
        <p:nvSpPr>
          <p:cNvPr id="2" name="AutoShape 4" descr="Billedresultat for alko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57" y="2748204"/>
            <a:ext cx="4533647" cy="300475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07974" y="1704842"/>
            <a:ext cx="843597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2400" dirty="0">
                <a:solidFill>
                  <a:prstClr val="black"/>
                </a:solidFill>
                <a:latin typeface="Calibri"/>
              </a:rPr>
              <a:t>Der er ikke nogen fast promillegrænse for cyklister. Men vurderer politiet, at du ikke er i stand til at cykle forsvarligt, får du en </a:t>
            </a:r>
            <a:r>
              <a:rPr lang="da-DK" sz="2400" dirty="0" smtClean="0">
                <a:solidFill>
                  <a:prstClr val="black"/>
                </a:solidFill>
                <a:latin typeface="Calibri"/>
              </a:rPr>
              <a:t>bøde.</a:t>
            </a:r>
            <a:endParaRPr lang="da-DK" sz="2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a-DK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da-DK" sz="2400" dirty="0" smtClean="0">
                <a:solidFill>
                  <a:prstClr val="black"/>
                </a:solidFill>
                <a:latin typeface="Calibri"/>
              </a:rPr>
              <a:t>		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37874" y="3700788"/>
            <a:ext cx="355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a-DK" sz="2400" dirty="0">
                <a:solidFill>
                  <a:prstClr val="black"/>
                </a:solidFill>
                <a:latin typeface="Calibri"/>
              </a:rPr>
              <a:t>Drik alkohol med omtanke!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227297" y="5736459"/>
            <a:ext cx="4207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00 kr.     1000 kr.    1500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7132942" y="6658886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9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278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Ved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stop gives tegn ved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at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	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række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en arm i vejret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Tegn gives i god tid før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den</a:t>
            </a:r>
          </a:p>
          <a:p>
            <a:pPr lvl="0" defTabSz="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	påtænkte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manøvre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2050" name="Picture 2" descr="M:\Myndighed\Trafiksikkerhed\Billeder\Rød_Grøn\Stop_te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80" y="1738312"/>
            <a:ext cx="3282870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6725" y="6166306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4" action="ppaction://hlinkfile"/>
              </a:rPr>
              <a:t>D:\videoer\HøjreSide_Stoptegn.MOV</a:t>
            </a:r>
            <a:endParaRPr lang="da-DK" sz="800" dirty="0"/>
          </a:p>
        </p:txBody>
      </p:sp>
      <p:sp>
        <p:nvSpPr>
          <p:cNvPr id="9" name="Tekstfelt 8"/>
          <p:cNvSpPr txBox="1"/>
          <p:nvPr/>
        </p:nvSpPr>
        <p:spPr>
          <a:xfrm>
            <a:off x="571500" y="4697064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1924241" y="5630444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0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smtClean="0">
                <a:solidFill>
                  <a:prstClr val="black"/>
                </a:solidFill>
                <a:latin typeface="Calibri"/>
              </a:rPr>
              <a:t>Ved svingning gives tegn ved </a:t>
            </a: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smtClean="0">
                <a:solidFill>
                  <a:prstClr val="black"/>
                </a:solidFill>
                <a:latin typeface="Calibri"/>
              </a:rPr>
              <a:t>	at række armen vandret ud </a:t>
            </a: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smtClean="0">
                <a:solidFill>
                  <a:prstClr val="black"/>
                </a:solidFill>
                <a:latin typeface="Calibri"/>
              </a:rPr>
              <a:t>	til siden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smtClean="0">
                <a:solidFill>
                  <a:prstClr val="black"/>
                </a:solidFill>
                <a:latin typeface="Calibri"/>
              </a:rPr>
              <a:t>Tegn gives i god tid før den </a:t>
            </a: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smtClean="0">
                <a:solidFill>
                  <a:prstClr val="black"/>
                </a:solidFill>
                <a:latin typeface="Calibri"/>
              </a:rPr>
              <a:t>	påtænkte manøvre</a:t>
            </a:r>
            <a:endParaRPr lang="da-DK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3074" name="Picture 2" descr="M:\Myndighed\Trafiksikkerhed\Billeder\Rød_Grøn\Højre_Sv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43" y="1746118"/>
            <a:ext cx="3291307" cy="46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6725" y="6166306"/>
            <a:ext cx="1311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4" action="ppaction://hlinkfile"/>
              </a:rPr>
              <a:t>VenstreHøjreSving.MOV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18760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06563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r>
              <a:rPr lang="da-DK" sz="1600" b="1" kern="0" dirty="0" smtClean="0"/>
              <a:t/>
            </a:r>
            <a:br>
              <a:rPr lang="da-DK" sz="1600" b="1" kern="0" dirty="0" smtClean="0"/>
            </a:br>
            <a:endParaRPr lang="da-DK" sz="1600" b="1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600" b="1" kern="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2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Dagsorden</a:t>
            </a: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8080" y="1739043"/>
            <a:ext cx="850112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En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lovlig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cykel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Regler, tegn og bødetakster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Den lille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teoriprøve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Færdselsskilte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Cykelhjelm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Praktisk cykeløvelse</a:t>
            </a:r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b="1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b="1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r>
              <a:rPr lang="da-DK" sz="1600" b="1" kern="0" dirty="0" smtClean="0"/>
              <a:t/>
            </a:r>
            <a:br>
              <a:rPr lang="da-DK" sz="1600" b="1" kern="0" dirty="0" smtClean="0"/>
            </a:br>
            <a:endParaRPr lang="da-DK" sz="1600" b="1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400" kern="0" dirty="0" smtClean="0"/>
          </a:p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r>
              <a:rPr lang="da-DK" sz="1600" b="1" kern="0" dirty="0" smtClean="0"/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16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smtClean="0">
                <a:solidFill>
                  <a:prstClr val="black"/>
                </a:solidFill>
                <a:latin typeface="Calibri"/>
              </a:rPr>
              <a:t>Ved venstresving i kryds, skal cyklisten køre lige gennem krydset og må først svinge, når det kan ske uden ulempe for øvrige trafikanter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2050" name="Picture 2" descr="G:\Orienteringss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46" y="3351014"/>
            <a:ext cx="2897704" cy="31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6689399" y="5914382"/>
            <a:ext cx="19656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4" action="ppaction://hlinkfile"/>
              </a:rPr>
              <a:t>D:\videoer\VenstreSvingLyskryds.MOV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18885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ADVARSELSTAVLER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Trekantede med spidsen opad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De har rød rand og hvidt midterfelt med sort symbol, som angiver farens art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7170" name="Picture 2" descr="M:\Myndighed\Trafiksikkerhed\DenLilleCyklistprove\Skilte\Lyssig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8215" r="7678" b="33193"/>
          <a:stretch/>
        </p:blipFill>
        <p:spPr bwMode="auto">
          <a:xfrm>
            <a:off x="171451" y="4401549"/>
            <a:ext cx="1695450" cy="16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M:\Myndighed\Trafiksikkerhed\DenLilleCyklistprove\Skilte\Børn_på_vej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0427" r="7208" b="33185"/>
          <a:stretch/>
        </p:blipFill>
        <p:spPr bwMode="auto">
          <a:xfrm>
            <a:off x="1920648" y="4441835"/>
            <a:ext cx="1707699" cy="15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:\Myndighed\Trafiksikkerhed\DenLilleCyklistprove\Skilte\Cyklist_cykelsti_ophør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8937" r="7325" b="33769"/>
          <a:stretch/>
        </p:blipFill>
        <p:spPr bwMode="auto">
          <a:xfrm>
            <a:off x="3726392" y="4401549"/>
            <a:ext cx="1757890" cy="16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:\Myndighed\Trafiksikkerhed\DenLilleCyklistprove\Skilte\Rundkørse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0854" r="4570" b="30309"/>
          <a:stretch/>
        </p:blipFill>
        <p:spPr bwMode="auto">
          <a:xfrm>
            <a:off x="5629275" y="4401549"/>
            <a:ext cx="1686007" cy="16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:\Myndighed\Trafiksikkerhed\DenLilleCyklistprove\Skilte\Vejarbej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9026" r="5668" b="34768"/>
          <a:stretch/>
        </p:blipFill>
        <p:spPr bwMode="auto">
          <a:xfrm>
            <a:off x="7329016" y="4394791"/>
            <a:ext cx="1814984" cy="16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2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VIGEPLIGTSTAVLER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Vigepligtstavler opsættes umiddelbart ved det sted, hvor eller hvorfra den angivne vigepligtsregel gælder.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8194" name="Picture 2" descr="M:\Myndighed\Trafiksikkerhed\DenLilleCyklistprove\Skilte\Ubetinget_vigeplig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7578" r="4753" b="34500"/>
          <a:stretch/>
        </p:blipFill>
        <p:spPr bwMode="auto">
          <a:xfrm>
            <a:off x="1719362" y="3962400"/>
            <a:ext cx="2223987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M:\Myndighed\Trafiksikkerhed\DenLilleCyklistprove\Skilte\FuldSt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7717" r="6387" b="31493"/>
          <a:stretch/>
        </p:blipFill>
        <p:spPr bwMode="auto">
          <a:xfrm>
            <a:off x="5467349" y="3962400"/>
            <a:ext cx="2241035" cy="22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M:\Myndighed\Trafiksikkerhed\DenLilleCyklistprove\Skilte\Parkering_forbud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5417" r="3873" b="29740"/>
          <a:stretch/>
        </p:blipFill>
        <p:spPr bwMode="auto">
          <a:xfrm>
            <a:off x="6909442" y="5391150"/>
            <a:ext cx="1193057" cy="12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FORBUDSTAVLER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Forbudstavler er cirkelformede</a:t>
            </a: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>
                <a:solidFill>
                  <a:prstClr val="black"/>
                </a:solidFill>
                <a:latin typeface="Calibri"/>
              </a:rPr>
              <a:t>De har rød rand og hvidt midterfelt med sort symbol, som angiver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forbuddets art – dog enkelte undtagelser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9218" name="Picture 2" descr="M:\Myndighed\Trafiksikkerhed\DenLilleCyklistprove\Skilte\Højresving_forbud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471" r="5418" b="33183"/>
          <a:stretch/>
        </p:blipFill>
        <p:spPr bwMode="auto">
          <a:xfrm>
            <a:off x="238125" y="4114353"/>
            <a:ext cx="1362832" cy="13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:\Myndighed\Trafiksikkerhed\DenLilleCyklistprove\Skilte\Venstresving_forbud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5998" r="5038" b="31383"/>
          <a:stretch/>
        </p:blipFill>
        <p:spPr bwMode="auto">
          <a:xfrm>
            <a:off x="1796377" y="5004721"/>
            <a:ext cx="1404022" cy="13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:\Myndighed\Trafiksikkerhed\DenLilleCyklistprove\Skilte\Indkørsel_forbud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5497" r="7043" b="34059"/>
          <a:stretch/>
        </p:blipFill>
        <p:spPr bwMode="auto">
          <a:xfrm>
            <a:off x="3300399" y="4176963"/>
            <a:ext cx="1373045" cy="13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M:\Myndighed\Trafiksikkerhed\DenLilleCyklistprove\Skilte\Cykel_og_lille_knallert_forbud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6884" r="5280" b="31477"/>
          <a:stretch/>
        </p:blipFill>
        <p:spPr bwMode="auto">
          <a:xfrm>
            <a:off x="5905772" y="4176963"/>
            <a:ext cx="1313072" cy="12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:\Myndighed\Trafiksikkerhed\DenLilleCyklistprove\Skilte\60_km _hastighe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5166" r="4721" b="31671"/>
          <a:stretch/>
        </p:blipFill>
        <p:spPr bwMode="auto">
          <a:xfrm>
            <a:off x="4673444" y="5204041"/>
            <a:ext cx="1365678" cy="13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:\Myndighed\Trafiksikkerhed\DenLilleCyklistprove\Skilte\Standsning_forbud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5349" r="2972" b="30819"/>
          <a:stretch/>
        </p:blipFill>
        <p:spPr bwMode="auto">
          <a:xfrm>
            <a:off x="7746462" y="4286101"/>
            <a:ext cx="1183781" cy="11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5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PÅBUDSTAVLER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Cirkelformede med blå bund og hvidt </a:t>
            </a:r>
            <a:r>
              <a:rPr lang="da-DK" sz="2800" b="1" dirty="0">
                <a:solidFill>
                  <a:prstClr val="black"/>
                </a:solidFill>
                <a:latin typeface="Calibri"/>
              </a:rPr>
              <a:t>symbol, som angiver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påbuddets art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9" name="Picture 2" descr="M:\Myndighed\Trafiksikkerhed\DenLilleCyklistprove\Skilte\Cykels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7759" r="5378" b="31694"/>
          <a:stretch/>
        </p:blipFill>
        <p:spPr bwMode="auto">
          <a:xfrm>
            <a:off x="2463267" y="3895725"/>
            <a:ext cx="1853044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:\Myndighed\Trafiksikkerhed\DenLilleCyklistprove\Skilte\Delt_sti_for_cyklis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7253" r="5354" b="31480"/>
          <a:stretch/>
        </p:blipFill>
        <p:spPr bwMode="auto">
          <a:xfrm>
            <a:off x="4512791" y="3895726"/>
            <a:ext cx="1898430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:\Myndighed\Trafiksikkerhed\DenLilleCyklistprove\Skilte\Fælles_s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t="8449" r="6080" b="32754"/>
          <a:stretch/>
        </p:blipFill>
        <p:spPr bwMode="auto">
          <a:xfrm>
            <a:off x="6722470" y="3895726"/>
            <a:ext cx="1939377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0"/>
          <a:stretch/>
        </p:blipFill>
        <p:spPr>
          <a:xfrm>
            <a:off x="184633" y="3733824"/>
            <a:ext cx="2180394" cy="2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7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OPLYSNINGSTAVLER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Oplysningstavler </a:t>
            </a:r>
            <a:r>
              <a:rPr lang="da-DK" sz="2800" b="1" smtClean="0">
                <a:solidFill>
                  <a:prstClr val="black"/>
                </a:solidFill>
                <a:latin typeface="Calibri"/>
              </a:rPr>
              <a:t>er firkantede</a:t>
            </a: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>
                <a:solidFill>
                  <a:prstClr val="black"/>
                </a:solidFill>
                <a:latin typeface="Calibri"/>
              </a:rPr>
              <a:t>De har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blå bund og </a:t>
            </a:r>
            <a:r>
              <a:rPr lang="da-DK" sz="2800" b="1" dirty="0">
                <a:solidFill>
                  <a:prstClr val="black"/>
                </a:solidFill>
                <a:latin typeface="Calibri"/>
              </a:rPr>
              <a:t>hvidt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sort symbol eller hvid tekst  dog enkelte undtagelser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6" name="Picture 2" descr="M:\Myndighed\Trafiksikkerhed\DenLilleCyklistprove\Skilte\Fodgængerfe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7910" r="8744" b="33041"/>
          <a:stretch/>
        </p:blipFill>
        <p:spPr bwMode="auto">
          <a:xfrm>
            <a:off x="690967" y="4219575"/>
            <a:ext cx="1242607" cy="12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M:\Myndighed\Trafiksikkerhed\DenLilleCyklistprove\Skilte\Blind _ve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10714" r="11597" b="35579"/>
          <a:stretch/>
        </p:blipFill>
        <p:spPr bwMode="auto">
          <a:xfrm>
            <a:off x="2360096" y="4956524"/>
            <a:ext cx="1304925" cy="1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:\Myndighed\Trafiksikkerhed\DenLilleCyklistprove\Skilte\Ensrettet_færdsel_mod _høj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4682" r="6651" b="51065"/>
          <a:stretch/>
        </p:blipFill>
        <p:spPr bwMode="auto">
          <a:xfrm>
            <a:off x="3888859" y="4261898"/>
            <a:ext cx="1724024" cy="6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:\Myndighed\Trafiksikkerhed\DenLilleCyklistprove\Skilte\Gågad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5342" r="9502" b="24698"/>
          <a:stretch/>
        </p:blipFill>
        <p:spPr bwMode="auto">
          <a:xfrm>
            <a:off x="4928318" y="5095873"/>
            <a:ext cx="1034331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:\Myndighed\Trafiksikkerhed\DenLilleCyklistprove\Skilte\Busholdeplad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1229" r="3904" b="43660"/>
          <a:stretch/>
        </p:blipFill>
        <p:spPr bwMode="auto">
          <a:xfrm>
            <a:off x="6788112" y="4468601"/>
            <a:ext cx="1136687" cy="6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M:\Myndighed\Trafiksikkerhed\DenLilleCyklistprove\Skilte\byski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1029" b="52797"/>
          <a:stretch/>
        </p:blipFill>
        <p:spPr bwMode="auto">
          <a:xfrm>
            <a:off x="6393531" y="5453856"/>
            <a:ext cx="224879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2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6725" y="1821657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Teoriprøve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95" y="1736970"/>
            <a:ext cx="6661484" cy="47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1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Cykelhjelm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1892300"/>
            <a:ext cx="51085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21125"/>
            <a:ext cx="28098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571501" y="5768078"/>
            <a:ext cx="9492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5" action="ppaction://hlinkfile"/>
              </a:rPr>
              <a:t>Cykelhjelm.MOV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3200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468313" y="6469295"/>
            <a:ext cx="5759450" cy="268288"/>
          </a:xfrm>
        </p:spPr>
        <p:txBody>
          <a:bodyPr/>
          <a:lstStyle/>
          <a:p>
            <a:pPr>
              <a:defRPr/>
            </a:pPr>
            <a:r>
              <a:rPr lang="en-GB" smtClean="0"/>
              <a:t>Side </a:t>
            </a:r>
            <a:fld id="{1358438A-E75A-4A05-A9E3-F16EE39B940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385488"/>
            <a:ext cx="8277225" cy="60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Cykeløvelser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716932"/>
            <a:ext cx="3440173" cy="24326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1475960"/>
            <a:ext cx="4672434" cy="258611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200" y="4237160"/>
            <a:ext cx="3271107" cy="19695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130" y="3946302"/>
            <a:ext cx="2540166" cy="24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6725" y="638175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Praktisk cykeløvelse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10770"/>
          <a:stretch/>
        </p:blipFill>
        <p:spPr bwMode="auto">
          <a:xfrm rot="16200000">
            <a:off x="2162450" y="929825"/>
            <a:ext cx="4114802" cy="626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2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06563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600" b="1" kern="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lovlig cykel</a:t>
            </a: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1" y="1706563"/>
            <a:ext cx="8229600" cy="45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cy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65" y="2751886"/>
            <a:ext cx="3642088" cy="28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495507" y="5811818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3848248" y="6745198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6725" y="638175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30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Afslutning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2408407" y="3308684"/>
            <a:ext cx="488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 smtClean="0"/>
              <a:t>Tak for i dag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05151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Cyklisten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skal altid holde til højre på kørebanen, hvis ikke der er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cykelsti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</a:t>
            </a:r>
            <a:r>
              <a:rPr lang="da-DK" sz="3200" dirty="0" smtClean="0">
                <a:solidFill>
                  <a:schemeClr val="bg1"/>
                </a:solidFill>
                <a:latin typeface="Calibri"/>
              </a:rPr>
              <a:t>bødetakster</a:t>
            </a:r>
            <a:endParaRPr lang="da-DK" sz="3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026" name="Picture 2" descr="M:\Myndighed\Trafiksikkerhed\Billeder\Rød_Grøn\cykle_højre_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9996" y="2216901"/>
            <a:ext cx="3276600" cy="46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5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To cyklister må køre ved siden af hinanden, hvis der er plads til det – ellers kører man én og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én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1028" name="Picture 4" descr="M:\Myndighed\Trafiksikkerhed\Billeder\Rød_Grøn\en_en_b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29" y="2899654"/>
            <a:ext cx="4952483" cy="35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2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Som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cyklist må man ikke holde fast i et andet køretøj eller fører af et andet køretøj under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kørslen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2050" name="Picture 2" descr="M:\Myndighed\Trafiksikkerhed\Billeder\Rød_Grøn\to_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02" y="2731497"/>
            <a:ext cx="4545467" cy="32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2593053" y="5904696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Lige forbindelse 6"/>
          <p:cNvCxnSpPr/>
          <p:nvPr/>
        </p:nvCxnSpPr>
        <p:spPr>
          <a:xfrm>
            <a:off x="3890962" y="6783387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4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Man skal have begge fødder på pedalerne og mindst en hånd på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styret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2050" name="Picture 2" descr="M:\Myndighed\Trafiksikkerhed\Billeder\Rød_Grøn\uden_fødder_på_pedaler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5042" y="2130116"/>
            <a:ext cx="3071657" cy="434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793350" y="5903893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4091259" y="6782584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05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683" y="1821657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Det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er forbudt at cykle på fortov og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gangsti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5122" name="Picture 2" descr="M:\Myndighed\Trafiksikkerhed\Billeder\Rød_Grøn\for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2219" y="1827312"/>
            <a:ext cx="3120458" cy="44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2593053" y="5800188"/>
            <a:ext cx="4024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Bødetakst</a:t>
            </a:r>
          </a:p>
          <a:p>
            <a:pPr algn="ctr"/>
            <a:r>
              <a:rPr lang="da-D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500 kr.     700 kr.    1000 kr.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Lige forbindelse 8"/>
          <p:cNvCxnSpPr/>
          <p:nvPr/>
        </p:nvCxnSpPr>
        <p:spPr>
          <a:xfrm>
            <a:off x="3890962" y="6678879"/>
            <a:ext cx="1266825" cy="6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4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Cyklen skal låses når den parkeres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3200" dirty="0">
                <a:solidFill>
                  <a:schemeClr val="bg1"/>
                </a:solidFill>
                <a:latin typeface="Calibri"/>
              </a:rPr>
              <a:t>Regler, tegn og bødetakster</a:t>
            </a:r>
          </a:p>
        </p:txBody>
      </p:sp>
      <p:pic>
        <p:nvPicPr>
          <p:cNvPr id="3074" name="Picture 2" descr="M:\Myndighed\Trafiksikkerhed\Billeder\Rød_Grøn\lå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2047" y="1753172"/>
            <a:ext cx="3850130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6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_Vintermøde_2010_2011_v1.0.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D97"/>
      </a:accent1>
      <a:accent2>
        <a:srgbClr val="939597"/>
      </a:accent2>
      <a:accent3>
        <a:srgbClr val="FFFFFF"/>
      </a:accent3>
      <a:accent4>
        <a:srgbClr val="000000"/>
      </a:accent4>
      <a:accent5>
        <a:srgbClr val="AAB2C9"/>
      </a:accent5>
      <a:accent6>
        <a:srgbClr val="858788"/>
      </a:accent6>
      <a:hlink>
        <a:srgbClr val="CC3300"/>
      </a:hlink>
      <a:folHlink>
        <a:srgbClr val="5F5F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D97"/>
        </a:accent1>
        <a:accent2>
          <a:srgbClr val="939597"/>
        </a:accent2>
        <a:accent3>
          <a:srgbClr val="FFFFFF"/>
        </a:accent3>
        <a:accent4>
          <a:srgbClr val="000000"/>
        </a:accent4>
        <a:accent5>
          <a:srgbClr val="AAB2C9"/>
        </a:accent5>
        <a:accent6>
          <a:srgbClr val="858788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67B85E4D549D254DAFDD084FE555D721" ma:contentTypeVersion="2" ma:contentTypeDescription="GetOrganized dokument" ma:contentTypeScope="" ma:versionID="9236632e6bbec18dc2abeac501b798c8">
  <xsd:schema xmlns:xsd="http://www.w3.org/2001/XMLSchema" xmlns:xs="http://www.w3.org/2001/XMLSchema" xmlns:p="http://schemas.microsoft.com/office/2006/metadata/properties" xmlns:ns1="http://schemas.microsoft.com/sharepoint/v3" xmlns:ns2="BFA99EDC-2C7A-4CB8-9029-95B31261A654" xmlns:ns3="c6bdc4a6-82d4-44b9-9cf4-231e624b64dc" targetNamespace="http://schemas.microsoft.com/office/2006/metadata/properties" ma:root="true" ma:fieldsID="08680cd4b3fc37239250a27b94c9588f" ns1:_="" ns2:_="" ns3:_="">
    <xsd:import namespace="http://schemas.microsoft.com/sharepoint/v3"/>
    <xsd:import namespace="BFA99EDC-2C7A-4CB8-9029-95B31261A654"/>
    <xsd:import namespace="c6bdc4a6-82d4-44b9-9cf4-231e624b64dc"/>
    <xsd:element name="properties">
      <xsd:complexType>
        <xsd:sequence>
          <xsd:element name="documentManagement">
            <xsd:complexType>
              <xsd:all>
                <xsd:element ref="ns1:Korrespondance"/>
                <xsd:element ref="ns1:CaseOwner" minOccurs="0"/>
                <xsd:element ref="ns2:JuridiskDato" minOccurs="0"/>
                <xsd:element ref="ns2:Afsender" minOccurs="0"/>
                <xsd:element ref="ns2:Aktindsigt"/>
                <xsd:element ref="ns2:CCMAgendaDocumentStatus" minOccurs="0"/>
                <xsd:element ref="ns2:Beskrivelse" minOccurs="0"/>
                <xsd:element ref="ns2:CCMAgendaStatus" minOccurs="0"/>
                <xsd:element ref="ns2:CCMMeetingCaseLink" minOccurs="0"/>
                <xsd:element ref="ns1:TrackID" minOccurs="0"/>
                <xsd:element ref="ns2:Gruppering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2:IOMStatus" minOccurs="0"/>
                <xsd:element ref="ns2:Modtagere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3" nillable="true" ma:displayName="Sagsbehandler" ma:default="57;#Maiken Pilgaard Krüge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ckID" ma:index="12" nillable="true" ma:displayName="TrackID" ma:internalName="TrackID">
      <xsd:simpleType>
        <xsd:restriction base="dms:Note">
          <xsd:maxLength value="255"/>
        </xsd:restriction>
      </xsd:simpleType>
    </xsd:element>
    <xsd:element name="Classification" ma:index="20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1" nillable="true" ma:displayName="Sags ID" ma:default="Tildeler" ma:internalName="CaseID" ma:readOnly="true">
      <xsd:simpleType>
        <xsd:restriction base="dms:Text"/>
      </xsd:simpleType>
    </xsd:element>
    <xsd:element name="DocID" ma:index="22" nillable="true" ma:displayName="Dok ID" ma:default="Tildeler" ma:internalName="DocID" ma:readOnly="true">
      <xsd:simpleType>
        <xsd:restriction base="dms:Text"/>
      </xsd:simpleType>
    </xsd:element>
    <xsd:element name="Finalized" ma:index="23" nillable="true" ma:displayName="Endeligt" ma:default="False" ma:internalName="Finalized" ma:readOnly="true">
      <xsd:simpleType>
        <xsd:restriction base="dms:Boolean"/>
      </xsd:simpleType>
    </xsd:element>
    <xsd:element name="Related" ma:index="24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5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6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7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8" nillable="true" ma:displayName="Skabelon navn" ma:internalName="CCMTemplateName" ma:readOnly="true">
      <xsd:simpleType>
        <xsd:restriction base="dms:Text"/>
      </xsd:simpleType>
    </xsd:element>
    <xsd:element name="CCMTemplateVersion" ma:index="29" nillable="true" ma:displayName="Skabelon version" ma:internalName="CCMTemplateVersion" ma:readOnly="true">
      <xsd:simpleType>
        <xsd:restriction base="dms:Text"/>
      </xsd:simpleType>
    </xsd:element>
    <xsd:element name="CCMTemplateID" ma:index="30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1" nillable="true" ma:displayName="CCMSystemID" ma:hidden="true" ma:internalName="CCMSystemID" ma:readOnly="true">
      <xsd:simpleType>
        <xsd:restriction base="dms:Text"/>
      </xsd:simpleType>
    </xsd:element>
    <xsd:element name="WasEncrypted" ma:index="32" nillable="true" ma:displayName="Krypteret" ma:default="False" ma:internalName="WasEncrypted" ma:readOnly="true">
      <xsd:simpleType>
        <xsd:restriction base="dms:Boolean"/>
      </xsd:simpleType>
    </xsd:element>
    <xsd:element name="WasSigned" ma:index="33" nillable="true" ma:displayName="Signeret" ma:default="False" ma:internalName="WasSigned" ma:readOnly="true">
      <xsd:simpleType>
        <xsd:restriction base="dms:Boolean"/>
      </xsd:simpleType>
    </xsd:element>
    <xsd:element name="MailHasAttachments" ma:index="34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5" nillable="true" ma:displayName="Samtale" ma:internalName="CCMConversation" ma:readOnly="true">
      <xsd:simpleType>
        <xsd:restriction base="dms:Text"/>
      </xsd:simpleType>
    </xsd:element>
    <xsd:element name="CCMOriginalDocID" ma:index="46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99EDC-2C7A-4CB8-9029-95B31261A654" elementFormDefault="qualified">
    <xsd:import namespace="http://schemas.microsoft.com/office/2006/documentManagement/types"/>
    <xsd:import namespace="http://schemas.microsoft.com/office/infopath/2007/PartnerControls"/>
    <xsd:element name="JuridiskDato" ma:index="4" nillable="true" ma:displayName="Juridisk dato" ma:default="[today]" ma:format="DateOnly" ma:internalName="JuridiskDato">
      <xsd:simpleType>
        <xsd:restriction base="dms:DateTime"/>
      </xsd:simpleType>
    </xsd:element>
    <xsd:element name="Afsender" ma:index="6" nillable="true" ma:displayName="Afsender" ma:internalName="Afsender">
      <xsd:simpleType>
        <xsd:restriction base="dms:Text">
          <xsd:maxLength value="255"/>
        </xsd:restriction>
      </xsd:simpleType>
    </xsd:element>
    <xsd:element name="Aktindsigt" ma:index="7" ma:displayName="Aktindsigt" ma:default="Åben" ma:format="Dropdown" ma:internalName="Aktindsigt">
      <xsd:simpleType>
        <xsd:restriction base="dms:Choice">
          <xsd:enumeration value="Åben"/>
          <xsd:enumeration value="Lukket"/>
        </xsd:restriction>
      </xsd:simpleType>
    </xsd:element>
    <xsd:element name="CCMAgendaDocumentStatus" ma:index="8" nillable="true" ma:displayName="Status  for dagsordensdokument" ma:default="Under udarbejdelse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Beskrivelse" ma:index="9" nillable="true" ma:displayName="Dokumentbeskrivelse" ma:internalName="Beskrivelse">
      <xsd:simpleType>
        <xsd:restriction base="dms:Note">
          <xsd:maxLength value="255"/>
        </xsd:restriction>
      </xsd:simpleType>
    </xsd:element>
    <xsd:element name="CCMAgendaStatus" ma:index="10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1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ruppering" ma:index="13" nillable="true" ma:displayName="Gruppering" ma:internalName="Gruppering">
      <xsd:simpleType>
        <xsd:restriction base="dms:Text">
          <xsd:maxLength value="255"/>
        </xsd:restriction>
      </xsd:simpleType>
    </xsd:element>
    <xsd:element name="a3c7f3665c3f4ddab65e7e70f16e8438" ma:index="36" nillable="true" ma:taxonomy="true" ma:internalName="a3c7f3665c3f4ddab65e7e70f16e8438" ma:taxonomyFieldName="Dokumenttype" ma:displayName="Dokumentklassificering" ma:default="" ma:fieldId="{a3c7f366-5c3f-4dda-b65e-7e70f16e8438}" ma:sspId="14f961d8-245d-4176-9082-53ede0941ef4" ma:termSetId="2a4879fc-ae04-4bed-bb2c-c61845ab3bd7" ma:anchorId="5d7347f3-3515-49d5-b60f-5ace0fc343c1" ma:open="false" ma:isKeyword="false">
      <xsd:complexType>
        <xsd:sequence>
          <xsd:element ref="pc:Terms" minOccurs="0" maxOccurs="1"/>
        </xsd:sequence>
      </xsd:complexType>
    </xsd:element>
    <xsd:element name="CCMMeetingCaseId" ma:index="40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1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2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43" nillable="true" ma:displayName="Ikon for dagsordensstatus" ma:internalName="AgendaStatusIcon" ma:readOnly="true">
      <xsd:simpleType>
        <xsd:restriction base="dms:Unknown"/>
      </xsd:simpleType>
    </xsd:element>
    <xsd:element name="IOMStatus" ma:index="44" nillable="true" ma:displayName="IOMStatus" ma:internalName="IOMStatus">
      <xsd:simpleType>
        <xsd:restriction base="dms:Text">
          <xsd:maxLength value="255"/>
        </xsd:restriction>
      </xsd:simpleType>
    </xsd:element>
    <xsd:element name="Modtagere" ma:index="45" nillable="true" ma:displayName="Modtagere" ma:internalName="Modtager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c4a6-82d4-44b9-9cf4-231e624b64dc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Taxonomy Catch All Column" ma:hidden="true" ma:list="{0607dce6-9b49-4e5d-b332-6108094b9b26}" ma:internalName="TaxCatchAll" ma:showField="CatchAllData" ma:web="c6bdc4a6-82d4-44b9-9cf4-231e624b64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rrespondance xmlns="http://schemas.microsoft.com/sharepoint/v3">Intern</Korrespondance>
    <CaseOwner xmlns="http://schemas.microsoft.com/sharepoint/v3">
      <UserInfo>
        <DisplayName>Maiken Pilgaard Krüger</DisplayName>
        <AccountId>57</AccountId>
        <AccountType/>
      </UserInfo>
    </CaseOwner>
    <TrackID xmlns="http://schemas.microsoft.com/sharepoint/v3" xsi:nil="true"/>
    <Classification xmlns="http://schemas.microsoft.com/sharepoint/v3" xsi:nil="true"/>
    <LocalAttachment xmlns="http://schemas.microsoft.com/sharepoint/v3">true</LocalAttachment>
    <RegistrationDate xmlns="http://schemas.microsoft.com/sharepoint/v3" xsi:nil="true"/>
    <CaseRecordNumber xmlns="http://schemas.microsoft.com/sharepoint/v3">0</CaseRecordNumber>
    <CaseID xmlns="http://schemas.microsoft.com/sharepoint/v3">EMN-2017-01802</CaseID>
    <Related xmlns="http://schemas.microsoft.com/sharepoint/v3">false</Related>
    <Finalized xmlns="http://schemas.microsoft.com/sharepoint/v3">false</Finalized>
    <CCMSystemID xmlns="http://schemas.microsoft.com/sharepoint/v3">9b5d20fe-b7b6-4bcf-b453-4cf6566880b3</CCMSystemID>
    <DocID xmlns="http://schemas.microsoft.com/sharepoint/v3">1961315</DocID>
    <CCMTemplateID xmlns="http://schemas.microsoft.com/sharepoint/v3">0</CCMTemplateID>
    <CCMMeetingCaseLink xmlns="BFA99EDC-2C7A-4CB8-9029-95B31261A654">
      <Url xsi:nil="true"/>
      <Description xsi:nil="true"/>
    </CCMMeetingCaseLink>
    <Aktindsigt xmlns="BFA99EDC-2C7A-4CB8-9029-95B31261A654">Åben</Aktindsigt>
    <CCMAgendaDocumentStatus xmlns="BFA99EDC-2C7A-4CB8-9029-95B31261A654">Under udarbejdelse</CCMAgendaDocumentStatus>
    <Gruppering xmlns="BFA99EDC-2C7A-4CB8-9029-95B31261A654" xsi:nil="true"/>
    <Beskrivelse xmlns="BFA99EDC-2C7A-4CB8-9029-95B31261A654" xsi:nil="true"/>
    <TaxCatchAll xmlns="c6bdc4a6-82d4-44b9-9cf4-231e624b64dc"/>
    <Modtagere xmlns="BFA99EDC-2C7A-4CB8-9029-95B31261A654">Maiken Pilgaard Krüger</Modtagere>
    <CCMMeetingCaseId xmlns="BFA99EDC-2C7A-4CB8-9029-95B31261A654" xsi:nil="true"/>
    <CCMMeetingCaseInstanceId xmlns="BFA99EDC-2C7A-4CB8-9029-95B31261A654" xsi:nil="true"/>
    <JuridiskDato xmlns="BFA99EDC-2C7A-4CB8-9029-95B31261A654">2017-09-20T22:00:00+00:00</JuridiskDato>
    <CCMAgendaItemId xmlns="BFA99EDC-2C7A-4CB8-9029-95B31261A654" xsi:nil="true"/>
    <IOMStatus xmlns="BFA99EDC-2C7A-4CB8-9029-95B31261A654" xsi:nil="true"/>
    <Afsender xmlns="BFA99EDC-2C7A-4CB8-9029-95B31261A654">Jane Rosenbæk Olesen</Afsender>
    <CCMAgendaStatus xmlns="BFA99EDC-2C7A-4CB8-9029-95B31261A654" xsi:nil="true"/>
    <a3c7f3665c3f4ddab65e7e70f16e8438 xmlns="BFA99EDC-2C7A-4CB8-9029-95B31261A654">
      <Terms xmlns="http://schemas.microsoft.com/office/infopath/2007/PartnerControls"/>
    </a3c7f3665c3f4ddab65e7e70f16e8438>
    <CCMConversation xmlns="http://schemas.microsoft.com/sharepoint/v3">Trafikprojekt01D3306847622EEBDFFBF5234968A08B21AA7D68CE33</CCMConversation>
  </documentManagement>
</p:properties>
</file>

<file path=customXml/itemProps1.xml><?xml version="1.0" encoding="utf-8"?>
<ds:datastoreItem xmlns:ds="http://schemas.openxmlformats.org/officeDocument/2006/customXml" ds:itemID="{7DA1C58A-600A-482A-9252-073136E27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A99EDC-2C7A-4CB8-9029-95B31261A654"/>
    <ds:schemaRef ds:uri="c6bdc4a6-82d4-44b9-9cf4-231e624b6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06B354-9415-4499-A582-61A0E23FA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B5BCE-C207-42B9-9B75-A4DB4EA5825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FA99EDC-2C7A-4CB8-9029-95B31261A654"/>
    <ds:schemaRef ds:uri="http://purl.org/dc/elements/1.1/"/>
    <ds:schemaRef ds:uri="http://schemas.microsoft.com/office/2006/metadata/properties"/>
    <ds:schemaRef ds:uri="c6bdc4a6-82d4-44b9-9cf4-231e624b64dc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8627</TotalTime>
  <Words>677</Words>
  <Application>Microsoft Office PowerPoint</Application>
  <PresentationFormat>Skærmshow (4:3)</PresentationFormat>
  <Paragraphs>193</Paragraphs>
  <Slides>30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Præsentation_Vintermøde_2010_2011_v1.0.0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Frederikshavn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Færdselsundervisning flygtninge</dc:title>
  <dc:creator>jjen</dc:creator>
  <cp:lastModifiedBy>Anne Merete Babiel Henriksen</cp:lastModifiedBy>
  <cp:revision>661</cp:revision>
  <cp:lastPrinted>2016-07-08T05:55:51Z</cp:lastPrinted>
  <dcterms:created xsi:type="dcterms:W3CDTF">2010-10-26T20:55:07Z</dcterms:created>
  <dcterms:modified xsi:type="dcterms:W3CDTF">2018-05-18T06:30:07Z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0x010100AC085CFC53BC46CEA2EADE194AD9D4820067B85E4D549D254DAFDD084FE555D721</vt:lpwstr>
  </property>
  <property fmtid="{D5CDD505-2E9C-101B-9397-08002B2CF9AE}" pid="3" name="CCMVisualId">
    <vt:lpwstr>EMN-2017-01802</vt:lpwstr>
  </property>
  <property fmtid="{D5CDD505-2E9C-101B-9397-08002B2CF9AE}" pid="4" name="Dokumenttype">
    <vt:lpwstr/>
  </property>
  <property fmtid="{D5CDD505-2E9C-101B-9397-08002B2CF9AE}" pid="5" name="CCMSystem">
    <vt:lpwstr> </vt:lpwstr>
  </property>
  <property fmtid="{D5CDD505-2E9C-101B-9397-08002B2CF9AE}" pid="6" name="CCMEventContext">
    <vt:lpwstr>c207bc16-024a-4bc4-91cc-a40af4bdb2ae</vt:lpwstr>
  </property>
  <property fmtid="{D5CDD505-2E9C-101B-9397-08002B2CF9AE}" pid="7" name="CCMOneDriveID">
    <vt:lpwstr/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CCMIsSharedOnOneDrive">
    <vt:bool>false</vt:bool>
  </property>
  <property fmtid="{D5CDD505-2E9C-101B-9397-08002B2CF9AE}" pid="11" name="CCMIsEmailAttachment">
    <vt:i4>1</vt:i4>
  </property>
</Properties>
</file>