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65" r:id="rId5"/>
    <p:sldId id="388" r:id="rId6"/>
    <p:sldId id="394" r:id="rId7"/>
    <p:sldId id="436" r:id="rId8"/>
    <p:sldId id="414" r:id="rId9"/>
    <p:sldId id="397" r:id="rId10"/>
    <p:sldId id="417" r:id="rId11"/>
    <p:sldId id="398" r:id="rId12"/>
    <p:sldId id="416" r:id="rId13"/>
    <p:sldId id="399" r:id="rId14"/>
    <p:sldId id="420" r:id="rId15"/>
    <p:sldId id="419" r:id="rId16"/>
    <p:sldId id="418" r:id="rId17"/>
    <p:sldId id="426" r:id="rId18"/>
    <p:sldId id="423" r:id="rId19"/>
    <p:sldId id="424" r:id="rId20"/>
    <p:sldId id="425" r:id="rId21"/>
    <p:sldId id="400" r:id="rId22"/>
    <p:sldId id="421" r:id="rId23"/>
    <p:sldId id="415" r:id="rId24"/>
    <p:sldId id="428" r:id="rId25"/>
    <p:sldId id="402" r:id="rId26"/>
    <p:sldId id="403" r:id="rId27"/>
    <p:sldId id="405" r:id="rId28"/>
    <p:sldId id="406" r:id="rId29"/>
    <p:sldId id="407" r:id="rId30"/>
    <p:sldId id="435" r:id="rId31"/>
    <p:sldId id="404" r:id="rId32"/>
    <p:sldId id="409" r:id="rId33"/>
    <p:sldId id="410" r:id="rId34"/>
    <p:sldId id="437" r:id="rId3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91395" autoAdjust="0"/>
  </p:normalViewPr>
  <p:slideViewPr>
    <p:cSldViewPr snapToGrid="0">
      <p:cViewPr varScale="1">
        <p:scale>
          <a:sx n="105" d="100"/>
          <a:sy n="105" d="100"/>
        </p:scale>
        <p:origin x="19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7" y="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58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b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7" y="942858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b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74BED93F-F778-4F18-81BA-F3652FF6CE9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9734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7" y="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9" y="4715155"/>
            <a:ext cx="5438140" cy="44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58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b" anchorCtr="0" compatLnSpc="1">
            <a:prstTxWarp prst="textNoShape">
              <a:avLst/>
            </a:prstTxWarp>
          </a:bodyPr>
          <a:lstStyle>
            <a:lvl1pPr>
              <a:defRPr sz="11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7" y="9428588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b" anchorCtr="0" compatLnSpc="1">
            <a:prstTxWarp prst="textNoShape">
              <a:avLst/>
            </a:prstTxWarp>
          </a:bodyPr>
          <a:lstStyle>
            <a:lvl1pPr algn="r">
              <a:defRPr sz="1100" smtClean="0"/>
            </a:lvl1pPr>
          </a:lstStyle>
          <a:p>
            <a:pPr>
              <a:defRPr/>
            </a:pPr>
            <a:fld id="{5A7E058B-7A73-46D8-AF0B-CD3C01ABB5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86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/>
              <a:pPr/>
              <a:t>1</a:t>
            </a:fld>
            <a:endParaRPr lang="da-DK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10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11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13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14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15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16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18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19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/>
              <a:pPr/>
              <a:t>2</a:t>
            </a:fld>
            <a:endParaRPr lang="da-DK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20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21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22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23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24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25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26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2866900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28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29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/>
              <a:pPr/>
              <a:t>3</a:t>
            </a:fld>
            <a:endParaRPr lang="da-DK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30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31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874365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/>
              <a:pPr/>
              <a:t>4</a:t>
            </a:fld>
            <a:endParaRPr lang="da-DK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8934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5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6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7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8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B175E-C4A8-4BEF-8CBD-DA306079A671}" type="slidenum">
              <a:rPr lang="da-DK">
                <a:solidFill>
                  <a:prstClr val="black"/>
                </a:solidFill>
              </a:rPr>
              <a:pPr/>
              <a:t>9</a:t>
            </a:fld>
            <a:endParaRPr lang="da-DK">
              <a:solidFill>
                <a:prstClr val="black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top_blaa_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52400"/>
            <a:ext cx="87868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870077A6-73CE-4700-9E7A-636D31EB06C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7145A8AF-8BA1-4778-92BA-AEAD6A754A6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1358438A-E75A-4A05-A9E3-F16EE39B940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A98B04DC-2A37-4D01-903B-CC7E47E8D46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6395D585-0672-4A92-BC42-E5E0685B384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958D500A-273F-4E43-A460-2DE2F2D0B57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397C3E50-5E5D-4503-B6DB-D479E26E42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0B48C3E4-62C7-4541-B4B2-C0B53DE32F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3438A3E9-E7BB-4BFB-84E0-034B326E927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Side </a:t>
            </a:r>
            <a:fld id="{0D829D3C-7C88-4CBD-A0C3-E05511DB6F5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top_blaa_powerpoin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7800" y="152400"/>
            <a:ext cx="87868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260350"/>
            <a:ext cx="626586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381750"/>
            <a:ext cx="57594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/>
            </a:lvl1pPr>
          </a:lstStyle>
          <a:p>
            <a:pPr>
              <a:defRPr/>
            </a:pPr>
            <a:r>
              <a:rPr lang="en-GB"/>
              <a:t>Side </a:t>
            </a:r>
            <a:fld id="{D211037C-D277-4DDC-B802-31A2B77C608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4D6D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D:\videoer\Synlighed.mp4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videoer\H&#248;jreSide_Stoptegn.MO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videoer\VenstreH&#248;jreSving.M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D:\videoer\VenstreSvingLyskryds.MO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D:\videoer\Cykelhjelm.MOV" TargetMode="Externa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/>
              <a:t>Side </a:t>
            </a:r>
            <a:fld id="{139E6F6D-F7AF-40B1-B882-335CBBB54D0A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5207" y="1735138"/>
            <a:ext cx="4636348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D6D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a-DK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5680" y="1716088"/>
            <a:ext cx="875456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4D6D"/>
              </a:buClr>
              <a:buFont typeface="Arial" pitchFamily="34" charset="0"/>
              <a:buChar char="•"/>
              <a:defRPr/>
            </a:pPr>
            <a:endParaRPr lang="da-DK" sz="1600" kern="0" dirty="0" smtClean="0"/>
          </a:p>
          <a:p>
            <a:r>
              <a:rPr lang="da-DK" sz="2000" dirty="0" smtClean="0"/>
              <a:t>  </a:t>
            </a:r>
          </a:p>
          <a:p>
            <a:endParaRPr lang="da-DK" sz="1600" dirty="0" smtClean="0"/>
          </a:p>
          <a:p>
            <a:endParaRPr lang="da-DK" sz="16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6323819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742371" y="3259324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a-DK" kern="0" dirty="0" smtClean="0">
                <a:solidFill>
                  <a:schemeClr val="bg1"/>
                </a:solidFill>
              </a:rPr>
              <a:t>Trafiksikkerhed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1822721" y="1787424"/>
            <a:ext cx="5460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Færdselsundervisning</a:t>
            </a:r>
            <a:endParaRPr lang="da-DK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80" y="2821174"/>
            <a:ext cx="4822645" cy="345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prstClr val="black"/>
                </a:solidFill>
                <a:latin typeface="Calibri"/>
              </a:rPr>
              <a:t>Cyklen skal låses når den parkeres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Regler</a:t>
            </a:r>
          </a:p>
        </p:txBody>
      </p:sp>
      <p:pic>
        <p:nvPicPr>
          <p:cNvPr id="3074" name="Picture 2" descr="M:\Myndighed\Trafiksikkerhed\Billeder\Rød_Grøn\lå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2047" y="1753172"/>
            <a:ext cx="3850130" cy="544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869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4"/>
            <a:ext cx="8358743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Der </a:t>
            </a:r>
            <a:r>
              <a:rPr lang="da-DK" sz="2800" dirty="0">
                <a:solidFill>
                  <a:prstClr val="black"/>
                </a:solidFill>
                <a:latin typeface="Calibri"/>
              </a:rPr>
              <a:t>skal 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være </a:t>
            </a:r>
            <a:r>
              <a:rPr lang="da-DK" sz="2800" dirty="0">
                <a:solidFill>
                  <a:prstClr val="black"/>
                </a:solidFill>
                <a:latin typeface="Calibri"/>
              </a:rPr>
              <a:t>lys på cyklen i lygtetændingstiden (fra solnedgang til solopgang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)</a:t>
            </a:r>
            <a:endParaRPr lang="da-DK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Regler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3336925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M:\Myndighed\Trafiksikkerhed\Billeder\Rød_Grøn\lyg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52" y="2771775"/>
            <a:ext cx="5382291" cy="38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/>
          <p:cNvSpPr txBox="1"/>
          <p:nvPr/>
        </p:nvSpPr>
        <p:spPr>
          <a:xfrm>
            <a:off x="546885" y="6048374"/>
            <a:ext cx="1461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hlinkClick r:id="rId5" action="ppaction://hlinkfile"/>
              </a:rPr>
              <a:t>Synlighed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2401483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Man </a:t>
            </a:r>
            <a:r>
              <a:rPr lang="da-DK" sz="2800" dirty="0">
                <a:solidFill>
                  <a:prstClr val="black"/>
                </a:solidFill>
                <a:latin typeface="Calibri"/>
              </a:rPr>
              <a:t>må ikke benytte sig af håndholdte mobiler mens man cykler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Regler</a:t>
            </a:r>
          </a:p>
        </p:txBody>
      </p:sp>
      <p:pic>
        <p:nvPicPr>
          <p:cNvPr id="2" name="Picture 2" descr="M:\Myndighed\Trafiksikkerhed\Billeder\Rød_Grøn\Mob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1133" y="2273030"/>
            <a:ext cx="3419475" cy="483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09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Der </a:t>
            </a:r>
            <a:r>
              <a:rPr lang="da-DK" sz="2800" dirty="0">
                <a:solidFill>
                  <a:prstClr val="black"/>
                </a:solidFill>
                <a:latin typeface="Calibri"/>
              </a:rPr>
              <a:t>må kun være 1 på 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cyklen – dog undtaget ved specielle barnesæder</a:t>
            </a:r>
            <a:endParaRPr lang="da-DK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Regler</a:t>
            </a:r>
          </a:p>
        </p:txBody>
      </p:sp>
      <p:pic>
        <p:nvPicPr>
          <p:cNvPr id="6146" name="Picture 2" descr="M:\Myndighed\Trafiksikkerhed\Billeder\Rød_Grøn\to_på_en_cyk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41181" y="2502990"/>
            <a:ext cx="3228975" cy="456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09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prstClr val="black"/>
                </a:solidFill>
                <a:latin typeface="Calibri"/>
              </a:rPr>
              <a:t>Børn, der skal med på cyklen, skal have en cykelstol eller siddeplads hver og være spændt fast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Regler</a:t>
            </a:r>
          </a:p>
        </p:txBody>
      </p:sp>
      <p:pic>
        <p:nvPicPr>
          <p:cNvPr id="7170" name="Picture 2" descr="M:\Myndighed\Trafiksikkerhed\Billeder\Rød_Grøn\cykelst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40844" y="2360996"/>
            <a:ext cx="3328986" cy="45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0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prstClr val="black"/>
                </a:solidFill>
                <a:latin typeface="Calibri"/>
              </a:rPr>
              <a:t>Børn under 6 år må ikke cykle alene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Regler</a:t>
            </a:r>
          </a:p>
        </p:txBody>
      </p:sp>
      <p:pic>
        <p:nvPicPr>
          <p:cNvPr id="3074" name="Picture 2" descr="M:\Myndighed\Trafiksikkerhed\Billeder\Rød_Grøn\børn_al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19" y="2681287"/>
            <a:ext cx="5264985" cy="371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754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prstClr val="black"/>
                </a:solidFill>
                <a:latin typeface="Calibri"/>
              </a:rPr>
              <a:t>Der må ikke medføres genstande, der er mere end 3 m lange eller 1 m brede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Regler</a:t>
            </a:r>
          </a:p>
        </p:txBody>
      </p:sp>
      <p:pic>
        <p:nvPicPr>
          <p:cNvPr id="6146" name="Picture 2" descr="M:\Myndighed\Trafiksikkerhed\Billeder\Rød_Grøn\sti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25" y="2819400"/>
            <a:ext cx="5198492" cy="367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754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600" dirty="0">
                <a:solidFill>
                  <a:prstClr val="black"/>
                </a:solidFill>
                <a:latin typeface="Calibri"/>
              </a:rPr>
              <a:t>Man må ikke cykle på motorveje og </a:t>
            </a: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motortrafikveje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Regler</a:t>
            </a:r>
          </a:p>
        </p:txBody>
      </p:sp>
      <p:pic>
        <p:nvPicPr>
          <p:cNvPr id="1026" name="Picture 2" descr="M:\Myndighed\Trafiksikkerhed\Billeder\Rød_Grøn\Motorvej_Motortrafikv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520" y="2505076"/>
            <a:ext cx="5373634" cy="380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754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1" y="1706563"/>
            <a:ext cx="4430806" cy="309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Ved </a:t>
            </a:r>
            <a:r>
              <a:rPr lang="da-DK" sz="2600" dirty="0">
                <a:solidFill>
                  <a:prstClr val="black"/>
                </a:solidFill>
                <a:latin typeface="Calibri"/>
              </a:rPr>
              <a:t>stop gives tegn ved </a:t>
            </a: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at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tabLst>
                <a:tab pos="361950" algn="l"/>
              </a:tabLst>
            </a:pPr>
            <a:r>
              <a:rPr lang="da-DK" sz="2600" dirty="0">
                <a:solidFill>
                  <a:prstClr val="black"/>
                </a:solidFill>
                <a:latin typeface="Calibri"/>
              </a:rPr>
              <a:t>	</a:t>
            </a: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række venstre </a:t>
            </a:r>
            <a:r>
              <a:rPr lang="da-DK" sz="2600" dirty="0">
                <a:solidFill>
                  <a:prstClr val="black"/>
                </a:solidFill>
                <a:latin typeface="Calibri"/>
              </a:rPr>
              <a:t>arm i vejret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600" dirty="0">
                <a:solidFill>
                  <a:prstClr val="black"/>
                </a:solidFill>
                <a:latin typeface="Calibri"/>
              </a:rPr>
              <a:t>Tegn gives i god tid før </a:t>
            </a: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den</a:t>
            </a:r>
          </a:p>
          <a:p>
            <a:pPr lvl="0" defTabSz="361950" fontAlgn="auto">
              <a:spcBef>
                <a:spcPts val="0"/>
              </a:spcBef>
              <a:spcAft>
                <a:spcPts val="0"/>
              </a:spcAft>
            </a:pP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	påtænkte </a:t>
            </a:r>
            <a:r>
              <a:rPr lang="da-DK" sz="2600" dirty="0">
                <a:solidFill>
                  <a:prstClr val="black"/>
                </a:solidFill>
                <a:latin typeface="Calibri"/>
              </a:rPr>
              <a:t>manøvre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Tegn</a:t>
            </a:r>
          </a:p>
        </p:txBody>
      </p:sp>
      <p:pic>
        <p:nvPicPr>
          <p:cNvPr id="2050" name="Picture 2" descr="M:\Myndighed\Trafiksikkerhed\Billeder\Rød_Grøn\Stop_te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34" y="1610360"/>
            <a:ext cx="3563008" cy="50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893558" y="5958344"/>
            <a:ext cx="13773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800" dirty="0">
                <a:hlinkClick r:id="rId4" action="ppaction://hlinkfile"/>
              </a:rPr>
              <a:t>HøjreSide_Stoptegn.MOV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264205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19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4424919" cy="32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600" dirty="0">
                <a:solidFill>
                  <a:prstClr val="black"/>
                </a:solidFill>
                <a:latin typeface="Calibri"/>
              </a:rPr>
              <a:t>Ved svingning gives tegn ved </a:t>
            </a:r>
            <a:endParaRPr lang="da-DK" sz="2600" dirty="0" smtClean="0">
              <a:solidFill>
                <a:prstClr val="black"/>
              </a:solidFill>
              <a:latin typeface="Calibri"/>
            </a:endParaRPr>
          </a:p>
          <a:p>
            <a:pPr marL="361950" lvl="0" indent="-361950" fontAlgn="auto">
              <a:spcBef>
                <a:spcPts val="0"/>
              </a:spcBef>
              <a:spcAft>
                <a:spcPts val="0"/>
              </a:spcAft>
            </a:pP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	at </a:t>
            </a:r>
            <a:r>
              <a:rPr lang="da-DK" sz="2600" dirty="0">
                <a:solidFill>
                  <a:prstClr val="black"/>
                </a:solidFill>
                <a:latin typeface="Calibri"/>
              </a:rPr>
              <a:t>række armen vandret ud </a:t>
            </a:r>
            <a:endParaRPr lang="da-DK" sz="2600" dirty="0" smtClean="0">
              <a:solidFill>
                <a:prstClr val="black"/>
              </a:solidFill>
              <a:latin typeface="Calibri"/>
            </a:endParaRPr>
          </a:p>
          <a:p>
            <a:pPr marL="361950" lvl="0" indent="-361950" fontAlgn="auto">
              <a:spcBef>
                <a:spcPts val="0"/>
              </a:spcBef>
              <a:spcAft>
                <a:spcPts val="0"/>
              </a:spcAft>
            </a:pP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	til </a:t>
            </a:r>
            <a:r>
              <a:rPr lang="da-DK" sz="2600" dirty="0">
                <a:solidFill>
                  <a:prstClr val="black"/>
                </a:solidFill>
                <a:latin typeface="Calibri"/>
              </a:rPr>
              <a:t>siden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Tegn </a:t>
            </a:r>
            <a:r>
              <a:rPr lang="da-DK" sz="2600" dirty="0">
                <a:solidFill>
                  <a:prstClr val="black"/>
                </a:solidFill>
                <a:latin typeface="Calibri"/>
              </a:rPr>
              <a:t>gives i god tid før den </a:t>
            </a:r>
            <a:endParaRPr lang="da-DK" sz="2600" dirty="0" smtClean="0">
              <a:solidFill>
                <a:prstClr val="black"/>
              </a:solidFill>
              <a:latin typeface="Calibri"/>
            </a:endParaRPr>
          </a:p>
          <a:p>
            <a:pPr marL="361950" lvl="0" indent="-361950" fontAlgn="auto">
              <a:spcBef>
                <a:spcPts val="0"/>
              </a:spcBef>
              <a:spcAft>
                <a:spcPts val="0"/>
              </a:spcAft>
            </a:pPr>
            <a:r>
              <a:rPr lang="da-DK" sz="2600" dirty="0" smtClean="0">
                <a:solidFill>
                  <a:prstClr val="black"/>
                </a:solidFill>
                <a:latin typeface="Calibri"/>
              </a:rPr>
              <a:t>	påtænkte </a:t>
            </a:r>
            <a:r>
              <a:rPr lang="da-DK" sz="2600" dirty="0">
                <a:solidFill>
                  <a:prstClr val="black"/>
                </a:solidFill>
                <a:latin typeface="Calibri"/>
              </a:rPr>
              <a:t>manøvre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Tegn</a:t>
            </a:r>
          </a:p>
        </p:txBody>
      </p:sp>
      <p:pic>
        <p:nvPicPr>
          <p:cNvPr id="3074" name="Picture 2" descr="M:\Myndighed\Trafiksikkerhed\Billeder\Rød_Grøn\Højre_Sv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35" y="1637386"/>
            <a:ext cx="3544427" cy="501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752392" y="5628946"/>
            <a:ext cx="13115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800" dirty="0">
                <a:hlinkClick r:id="rId4" action="ppaction://hlinkfile"/>
              </a:rPr>
              <a:t>VenstreHøjreSving.MOV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1187607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/>
              <a:t>Side </a:t>
            </a:r>
            <a:fld id="{139E6F6D-F7AF-40B1-B882-335CBBB54D0A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3200" kern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Lovlig - Ulovlig</a:t>
            </a:r>
            <a:endParaRPr kumimoji="0" lang="da-DK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12800" y="4278099"/>
            <a:ext cx="3733800" cy="1510267"/>
          </a:xfrm>
          <a:prstGeom prst="rect">
            <a:avLst/>
          </a:prstGeom>
          <a:noFill/>
          <a:ln w="2667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Clr>
                <a:srgbClr val="004D6D"/>
              </a:buClr>
              <a:defRPr/>
            </a:pPr>
            <a:r>
              <a:rPr lang="da-DK" sz="7200" kern="0" dirty="0" smtClean="0"/>
              <a:t>Ulovlig</a:t>
            </a:r>
            <a:endParaRPr lang="da-DK" sz="72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81062" y="2054635"/>
            <a:ext cx="3733800" cy="1510267"/>
          </a:xfrm>
          <a:prstGeom prst="rect">
            <a:avLst/>
          </a:prstGeom>
          <a:noFill/>
          <a:ln w="2667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ts val="3000"/>
              </a:spcBef>
              <a:buClr>
                <a:srgbClr val="004D6D"/>
              </a:buClr>
              <a:defRPr/>
            </a:pPr>
            <a:r>
              <a:rPr lang="da-DK" sz="7200" kern="0" dirty="0"/>
              <a:t>L</a:t>
            </a:r>
            <a:r>
              <a:rPr lang="da-DK" sz="7200" kern="0" dirty="0" smtClean="0"/>
              <a:t>ovlig</a:t>
            </a:r>
            <a:endParaRPr lang="da-DK" sz="7200" kern="0" dirty="0"/>
          </a:p>
        </p:txBody>
      </p:sp>
      <p:pic>
        <p:nvPicPr>
          <p:cNvPr id="9" name="Picture 2" descr="M:\Myndighed\Trafiksikkerhed\5kl_Færdselsundervisning\Bød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8"/>
          <a:stretch/>
        </p:blipFill>
        <p:spPr bwMode="auto">
          <a:xfrm>
            <a:off x="5046248" y="2054635"/>
            <a:ext cx="3449867" cy="381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9422" y="1659499"/>
            <a:ext cx="8358743" cy="154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2000" dirty="0">
                <a:solidFill>
                  <a:prstClr val="black"/>
                </a:solidFill>
                <a:latin typeface="Calibri"/>
              </a:rPr>
              <a:t>Når du skal dreje til venstre i et lyskryds, skal du se dig tilbage og køre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2000" dirty="0">
                <a:solidFill>
                  <a:prstClr val="black"/>
                </a:solidFill>
                <a:latin typeface="Calibri"/>
              </a:rPr>
              <a:t>over for grønt til modsatte side. Husk altid stoptegnet.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da-DK" sz="2000" dirty="0">
                <a:solidFill>
                  <a:prstClr val="black"/>
                </a:solidFill>
                <a:latin typeface="Calibri"/>
              </a:rPr>
              <a:t>Du bør vente til det bliver grønt igen, og du kan nu fortsætte videre ud af lyskrydset.</a:t>
            </a:r>
            <a:endParaRPr lang="da-DK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Regler</a:t>
            </a:r>
          </a:p>
        </p:txBody>
      </p:sp>
      <p:pic>
        <p:nvPicPr>
          <p:cNvPr id="2050" name="Picture 2" descr="G:\Orienteringss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890" y="3351014"/>
            <a:ext cx="2897704" cy="315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/>
          <p:cNvSpPr txBox="1"/>
          <p:nvPr/>
        </p:nvSpPr>
        <p:spPr>
          <a:xfrm>
            <a:off x="7019366" y="6166306"/>
            <a:ext cx="1461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 smtClean="0">
                <a:hlinkClick r:id="rId4" action="ppaction://hlinkfile"/>
              </a:rPr>
              <a:t>VenstreSvingLyskryds.MOV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3188858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6725" y="1821657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>
              <a:solidFill>
                <a:prstClr val="black"/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da-DK" sz="26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Den lille teoriprøve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76" y="1754301"/>
            <a:ext cx="3167087" cy="44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15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22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9592" y="1650209"/>
            <a:ext cx="8358743" cy="220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3600" b="1" dirty="0" smtClean="0">
                <a:solidFill>
                  <a:prstClr val="black"/>
                </a:solidFill>
                <a:latin typeface="Calibri"/>
              </a:rPr>
              <a:t>ADVARSELSTAVLER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1200" b="1" dirty="0" smtClean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Trekantede med spidsen opad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De har rød rand og hvidt midterfelt med sort symbol, som angiver farens art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Skilte</a:t>
            </a:r>
          </a:p>
        </p:txBody>
      </p:sp>
      <p:pic>
        <p:nvPicPr>
          <p:cNvPr id="7170" name="Picture 2" descr="M:\Myndighed\Trafiksikkerhed\DenLilleCyklistprove\Skilte\Lyssign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8215" r="7678" b="33193"/>
          <a:stretch/>
        </p:blipFill>
        <p:spPr bwMode="auto">
          <a:xfrm>
            <a:off x="171451" y="3818926"/>
            <a:ext cx="1414588" cy="139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M:\Myndighed\Trafiksikkerhed\DenLilleCyklistprove\Skilte\Børn_på_vej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10427" r="7208" b="33185"/>
          <a:stretch/>
        </p:blipFill>
        <p:spPr bwMode="auto">
          <a:xfrm>
            <a:off x="1920648" y="3859212"/>
            <a:ext cx="1421363" cy="132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:\Myndighed\Trafiksikkerhed\DenLilleCyklistprove\Skilte\Cyklist_cykelsti_ophøre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t="8937" r="7325" b="33769"/>
          <a:stretch/>
        </p:blipFill>
        <p:spPr bwMode="auto">
          <a:xfrm>
            <a:off x="3726392" y="3818925"/>
            <a:ext cx="1459047" cy="136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M:\Myndighed\Trafiksikkerhed\DenLilleCyklistprove\Skilte\Rundkørse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 t="10854" r="4570" b="30309"/>
          <a:stretch/>
        </p:blipFill>
        <p:spPr bwMode="auto">
          <a:xfrm>
            <a:off x="5629275" y="3818925"/>
            <a:ext cx="1430307" cy="13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:\Myndighed\Trafiksikkerhed\DenLilleCyklistprove\Skilte\Vejarbejd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9026" r="5668" b="34768"/>
          <a:stretch/>
        </p:blipFill>
        <p:spPr bwMode="auto">
          <a:xfrm>
            <a:off x="7329016" y="3812167"/>
            <a:ext cx="1552810" cy="140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" t="7833" r="582" b="32506"/>
          <a:stretch/>
        </p:blipFill>
        <p:spPr>
          <a:xfrm>
            <a:off x="970531" y="5324158"/>
            <a:ext cx="1635509" cy="1379884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28029"/>
          <a:stretch/>
        </p:blipFill>
        <p:spPr>
          <a:xfrm>
            <a:off x="2746266" y="5250779"/>
            <a:ext cx="1691019" cy="1481507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t="7976" r="5084" b="34046"/>
          <a:stretch/>
        </p:blipFill>
        <p:spPr>
          <a:xfrm>
            <a:off x="4689897" y="5250779"/>
            <a:ext cx="1473159" cy="135650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8" t="7200" r="6821" b="32134"/>
          <a:stretch/>
        </p:blipFill>
        <p:spPr>
          <a:xfrm>
            <a:off x="6480374" y="5204191"/>
            <a:ext cx="1508257" cy="14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1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2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3600" b="1" dirty="0" smtClean="0">
                <a:solidFill>
                  <a:prstClr val="black"/>
                </a:solidFill>
                <a:latin typeface="Calibri"/>
              </a:rPr>
              <a:t>VIGEPLIGTSTAVLER</a:t>
            </a:r>
            <a:endParaRPr lang="da-DK" sz="36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0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Vigepligtstavler opsættes umiddelbart ved det sted, hvor eller hvorfra den angivne vigepligtsregel gælder.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Skilte</a:t>
            </a:r>
          </a:p>
        </p:txBody>
      </p:sp>
      <p:pic>
        <p:nvPicPr>
          <p:cNvPr id="8194" name="Picture 2" descr="M:\Myndighed\Trafiksikkerhed\DenLilleCyklistprove\Skilte\Ubetinget_vigeplig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t="7578" r="4753" b="34500"/>
          <a:stretch/>
        </p:blipFill>
        <p:spPr bwMode="auto">
          <a:xfrm>
            <a:off x="1719362" y="3962400"/>
            <a:ext cx="2223987" cy="208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M:\Myndighed\Trafiksikkerhed\DenLilleCyklistprove\Skilte\FuldSto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5" t="7717" r="6387" b="31493"/>
          <a:stretch/>
        </p:blipFill>
        <p:spPr bwMode="auto">
          <a:xfrm>
            <a:off x="5467349" y="3962400"/>
            <a:ext cx="2241035" cy="22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4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:\Myndighed\Trafiksikkerhed\DenLilleCyklistprove\Skilte\Indkørsel_forbud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2" t="5497" r="7043" b="34059"/>
          <a:stretch/>
        </p:blipFill>
        <p:spPr bwMode="auto">
          <a:xfrm>
            <a:off x="2462512" y="4075515"/>
            <a:ext cx="1308553" cy="131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M:\Myndighed\Trafiksikkerhed\DenLilleCyklistprove\Skilte\Venstresving_forbud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5998" r="5038" b="31383"/>
          <a:stretch/>
        </p:blipFill>
        <p:spPr bwMode="auto">
          <a:xfrm>
            <a:off x="1270597" y="5248753"/>
            <a:ext cx="1321180" cy="131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M:\Myndighed\Trafiksikkerhed\DenLilleCyklistprove\Skilte\Parkering_forbud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5417" r="3873" b="29740"/>
          <a:stretch/>
        </p:blipFill>
        <p:spPr bwMode="auto">
          <a:xfrm>
            <a:off x="7615524" y="5319011"/>
            <a:ext cx="1193057" cy="12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1108" y="1638962"/>
            <a:ext cx="8358743" cy="238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3600" b="1" dirty="0" smtClean="0">
                <a:solidFill>
                  <a:prstClr val="black"/>
                </a:solidFill>
                <a:latin typeface="Calibri"/>
              </a:rPr>
              <a:t>FORBUDSTAVLER</a:t>
            </a:r>
            <a:endParaRPr lang="da-DK" sz="36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0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Forbudstavler er cirkelformede</a:t>
            </a:r>
            <a:endParaRPr lang="da-DK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>
                <a:solidFill>
                  <a:prstClr val="black"/>
                </a:solidFill>
                <a:latin typeface="Calibri"/>
              </a:rPr>
              <a:t>De har rød rand og hvidt midterfelt med sort symbol, som angiver </a:t>
            </a: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forbuddets art – dog enkelte undtagelser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Skilte</a:t>
            </a:r>
          </a:p>
        </p:txBody>
      </p:sp>
      <p:pic>
        <p:nvPicPr>
          <p:cNvPr id="9218" name="Picture 2" descr="M:\Myndighed\Trafiksikkerhed\DenLilleCyklistprove\Skilte\Højresving_forbud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4471" r="5418" b="33183"/>
          <a:stretch/>
        </p:blipFill>
        <p:spPr bwMode="auto">
          <a:xfrm>
            <a:off x="167915" y="4082154"/>
            <a:ext cx="1304835" cy="130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M:\Myndighed\Trafiksikkerhed\DenLilleCyklistprove\Skilte\Cykel_og_lille_knallert_forbud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6884" r="5280" b="31477"/>
          <a:stretch/>
        </p:blipFill>
        <p:spPr bwMode="auto">
          <a:xfrm>
            <a:off x="4536358" y="4094572"/>
            <a:ext cx="1313072" cy="129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:\Myndighed\Trafiksikkerhed\DenLilleCyklistprove\Skilte\60_km _hastighe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5166" r="4721" b="31671"/>
          <a:stretch/>
        </p:blipFill>
        <p:spPr bwMode="auto">
          <a:xfrm>
            <a:off x="3394061" y="5404526"/>
            <a:ext cx="1295715" cy="12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:\Myndighed\Trafiksikkerhed\DenLilleCyklistprove\Skilte\Standsning_forbudt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" t="5349" r="2972" b="30819"/>
          <a:stretch/>
        </p:blipFill>
        <p:spPr bwMode="auto">
          <a:xfrm>
            <a:off x="6724471" y="4195905"/>
            <a:ext cx="1183781" cy="11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6" b="24648"/>
          <a:stretch/>
        </p:blipFill>
        <p:spPr>
          <a:xfrm>
            <a:off x="5606618" y="5364275"/>
            <a:ext cx="1496186" cy="148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58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86243" y="6381750"/>
            <a:ext cx="5759450" cy="268288"/>
          </a:xfrm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95776" y="1687513"/>
            <a:ext cx="8358743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3600" b="1" dirty="0" smtClean="0">
                <a:solidFill>
                  <a:prstClr val="black"/>
                </a:solidFill>
                <a:latin typeface="Calibri"/>
              </a:rPr>
              <a:t>PÅBUDSTAVLER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000" b="1" dirty="0" smtClean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Cirkelformede med blå bund og hvidt symbol, som angiver påbuddets art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 smtClean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 smtClean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Skilte</a:t>
            </a:r>
          </a:p>
        </p:txBody>
      </p:sp>
      <p:pic>
        <p:nvPicPr>
          <p:cNvPr id="10242" name="Picture 2" descr="M:\Myndighed\Trafiksikkerhed\DenLilleCyklistprove\Skilte\Cykelsti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7759" r="5378" b="31694"/>
          <a:stretch/>
        </p:blipFill>
        <p:spPr bwMode="auto">
          <a:xfrm>
            <a:off x="2463267" y="3895725"/>
            <a:ext cx="1853044" cy="18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M:\Myndighed\Trafiksikkerhed\DenLilleCyklistprove\Skilte\Delt_sti_for_cyklist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7253" r="5354" b="31480"/>
          <a:stretch/>
        </p:blipFill>
        <p:spPr bwMode="auto">
          <a:xfrm>
            <a:off x="4512791" y="3895726"/>
            <a:ext cx="1898430" cy="18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:\Myndighed\Trafiksikkerhed\DenLilleCyklistprove\Skilte\Fælles_st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0" t="8449" r="6080" b="32754"/>
          <a:stretch/>
        </p:blipFill>
        <p:spPr bwMode="auto">
          <a:xfrm>
            <a:off x="6722470" y="3895726"/>
            <a:ext cx="1939377" cy="18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0"/>
          <a:stretch/>
        </p:blipFill>
        <p:spPr>
          <a:xfrm>
            <a:off x="184633" y="3733824"/>
            <a:ext cx="2180394" cy="21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67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Skilte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3600" b="1" dirty="0" smtClean="0">
                <a:solidFill>
                  <a:prstClr val="black"/>
                </a:solidFill>
                <a:latin typeface="Calibri"/>
              </a:rPr>
              <a:t>OPLYSNINGSTAVLER</a:t>
            </a:r>
            <a:endParaRPr lang="da-DK" sz="36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0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Oplysningstavler </a:t>
            </a:r>
            <a:r>
              <a:rPr lang="da-DK" sz="2800" b="1" smtClean="0">
                <a:solidFill>
                  <a:prstClr val="black"/>
                </a:solidFill>
                <a:latin typeface="Calibri"/>
              </a:rPr>
              <a:t>er firkantede</a:t>
            </a:r>
            <a:endParaRPr lang="da-DK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da-DK" sz="2800" b="1" dirty="0">
                <a:solidFill>
                  <a:prstClr val="black"/>
                </a:solidFill>
                <a:latin typeface="Calibri"/>
              </a:rPr>
              <a:t>De har </a:t>
            </a: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blå bund og </a:t>
            </a:r>
            <a:r>
              <a:rPr lang="da-DK" sz="2800" b="1" dirty="0">
                <a:solidFill>
                  <a:prstClr val="black"/>
                </a:solidFill>
                <a:latin typeface="Calibri"/>
              </a:rPr>
              <a:t>hvidt </a:t>
            </a:r>
            <a:r>
              <a:rPr lang="da-DK" sz="2800" b="1" dirty="0" smtClean="0">
                <a:solidFill>
                  <a:prstClr val="black"/>
                </a:solidFill>
                <a:latin typeface="Calibri"/>
              </a:rPr>
              <a:t>sort symbol eller hvid tekst  dog enkelte undtagelser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endParaRPr lang="da-DK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266" name="Picture 2" descr="M:\Myndighed\Trafiksikkerhed\DenLilleCyklistprove\Skilte\Fodgængerfel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 t="7910" r="8744" b="33041"/>
          <a:stretch/>
        </p:blipFill>
        <p:spPr bwMode="auto">
          <a:xfrm>
            <a:off x="690967" y="4219575"/>
            <a:ext cx="1242607" cy="12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M:\Myndighed\Trafiksikkerhed\DenLilleCyklistprove\Skilte\Blind _vej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10714" r="11597" b="35579"/>
          <a:stretch/>
        </p:blipFill>
        <p:spPr bwMode="auto">
          <a:xfrm>
            <a:off x="2360096" y="4956524"/>
            <a:ext cx="1304925" cy="129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:\Myndighed\Trafiksikkerhed\DenLilleCyklistprove\Skilte\Ensrettet_færdsel_mod _højr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 t="24682" r="6651" b="51065"/>
          <a:stretch/>
        </p:blipFill>
        <p:spPr bwMode="auto">
          <a:xfrm>
            <a:off x="3888859" y="4261898"/>
            <a:ext cx="1724024" cy="67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M:\Myndighed\Trafiksikkerhed\DenLilleCyklistprove\Skilte\Gågad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5342" r="9502" b="24698"/>
          <a:stretch/>
        </p:blipFill>
        <p:spPr bwMode="auto">
          <a:xfrm>
            <a:off x="4928318" y="5095873"/>
            <a:ext cx="1034331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:\Myndighed\Trafiksikkerhed\DenLilleCyklistprove\Skilte\Busholdeplad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21229" r="3904" b="43660"/>
          <a:stretch/>
        </p:blipFill>
        <p:spPr bwMode="auto">
          <a:xfrm>
            <a:off x="6788112" y="4468601"/>
            <a:ext cx="1136687" cy="62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M:\Myndighed\Trafiksikkerhed\DenLilleCyklistprove\Skilte\byskil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t="21029" b="52797"/>
          <a:stretch/>
        </p:blipFill>
        <p:spPr bwMode="auto">
          <a:xfrm>
            <a:off x="6393531" y="5453856"/>
            <a:ext cx="2248798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27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Find skiltet 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466725" y="1828786"/>
            <a:ext cx="850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Afslutning og repetition af færdselstavler  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56" y="2703979"/>
            <a:ext cx="4903694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71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1" y="1706563"/>
            <a:ext cx="5070348" cy="329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a-DK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Cykelhjelm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" y="1892300"/>
            <a:ext cx="51085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21125"/>
            <a:ext cx="2809875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571501" y="5768078"/>
            <a:ext cx="9492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800" dirty="0">
                <a:hlinkClick r:id="rId5" action="ppaction://hlinkfile"/>
              </a:rPr>
              <a:t>Cykelhjelm.MOV</a:t>
            </a:r>
            <a:endParaRPr lang="da-DK" sz="800" dirty="0"/>
          </a:p>
        </p:txBody>
      </p:sp>
    </p:spTree>
    <p:extLst>
      <p:ext uri="{BB962C8B-B14F-4D97-AF65-F5344CB8AC3E}">
        <p14:creationId xmlns:p14="http://schemas.microsoft.com/office/powerpoint/2010/main" val="53200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29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Cykeløvelser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0" y="1716932"/>
            <a:ext cx="3440173" cy="243268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90" y="1475960"/>
            <a:ext cx="4672434" cy="258611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7200" y="4237160"/>
            <a:ext cx="3271107" cy="196950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130" y="3946302"/>
            <a:ext cx="2540166" cy="24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92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/>
              <a:t>Side </a:t>
            </a:r>
            <a:fld id="{139E6F6D-F7AF-40B1-B882-335CBBB54D0A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5680" y="1706563"/>
            <a:ext cx="875456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4D6D"/>
              </a:buClr>
              <a:defRPr/>
            </a:pPr>
            <a:endParaRPr lang="da-DK" sz="1600" b="1" kern="0" dirty="0" smtClean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3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 lovlig cykel</a:t>
            </a:r>
            <a:endParaRPr kumimoji="0" lang="da-DK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1" y="1706563"/>
            <a:ext cx="8229600" cy="45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cyk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36" y="2814638"/>
            <a:ext cx="44132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6725" y="6381750"/>
            <a:ext cx="5759450" cy="268288"/>
          </a:xfrm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30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Den lille cyklistprøve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r="10770"/>
          <a:stretch/>
        </p:blipFill>
        <p:spPr bwMode="auto">
          <a:xfrm rot="16200000">
            <a:off x="2162450" y="929825"/>
            <a:ext cx="4114802" cy="626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12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66725" y="6381750"/>
            <a:ext cx="5759450" cy="268288"/>
          </a:xfrm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31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Afslutning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1480842" y="2482760"/>
            <a:ext cx="5907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 smtClean="0"/>
              <a:t>Tak for i dag</a:t>
            </a:r>
            <a:endParaRPr lang="da-DK" sz="6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26" y="3667009"/>
            <a:ext cx="3788011" cy="271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129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/>
              <a:t>Side </a:t>
            </a:r>
            <a:fld id="{139E6F6D-F7AF-40B1-B882-335CBBB54D0A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5680" y="1706563"/>
            <a:ext cx="875456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004D6D"/>
              </a:buClr>
              <a:defRPr/>
            </a:pPr>
            <a:r>
              <a:rPr lang="da-DK" sz="2800" kern="0" dirty="0" smtClean="0"/>
              <a:t>Er din cykel i orden – vi går ud og tjekker jeres cykler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32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Gennemgang af cykel</a:t>
            </a:r>
            <a:endParaRPr kumimoji="0" lang="da-DK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G:\cyk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2" y="2703512"/>
            <a:ext cx="44132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87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Cyklisten </a:t>
            </a:r>
            <a:r>
              <a:rPr lang="da-DK" sz="2800" dirty="0">
                <a:solidFill>
                  <a:prstClr val="black"/>
                </a:solidFill>
                <a:latin typeface="Calibri"/>
              </a:rPr>
              <a:t>skal altid holde til højre på kørebanen, hvis ikke der er 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cykelsti</a:t>
            </a:r>
            <a:endParaRPr lang="da-DK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Regler</a:t>
            </a:r>
          </a:p>
        </p:txBody>
      </p:sp>
      <p:pic>
        <p:nvPicPr>
          <p:cNvPr id="1026" name="Picture 2" descr="M:\Myndighed\Trafiksikkerhed\Billeder\Rød_Grøn\cykle_højre_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9996" y="2216901"/>
            <a:ext cx="3276600" cy="463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58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prstClr val="black"/>
                </a:solidFill>
                <a:latin typeface="Calibri"/>
              </a:rPr>
              <a:t>To cyklister må køre ved siden af hinanden, hvis der er plads til det – ellers kører man én og 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én</a:t>
            </a:r>
            <a:endParaRPr lang="da-DK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Regler</a:t>
            </a:r>
          </a:p>
        </p:txBody>
      </p:sp>
      <p:pic>
        <p:nvPicPr>
          <p:cNvPr id="1028" name="Picture 4" descr="M:\Myndighed\Trafiksikkerhed\Billeder\Rød_Grøn\en_en_b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29" y="2899654"/>
            <a:ext cx="4952483" cy="350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20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Som </a:t>
            </a:r>
            <a:r>
              <a:rPr lang="da-DK" sz="2800" dirty="0">
                <a:solidFill>
                  <a:prstClr val="black"/>
                </a:solidFill>
                <a:latin typeface="Calibri"/>
              </a:rPr>
              <a:t>cyklist må man ikke holde fast i et andet køretøj eller fører af et andet køretøj under kørslen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Regler</a:t>
            </a:r>
          </a:p>
        </p:txBody>
      </p:sp>
      <p:pic>
        <p:nvPicPr>
          <p:cNvPr id="2050" name="Picture 2" descr="M:\Myndighed\Trafiksikkerhed\Billeder\Rød_Grøn\to_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9" y="2944452"/>
            <a:ext cx="5102441" cy="360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40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prstClr val="black"/>
                </a:solidFill>
                <a:latin typeface="Calibri"/>
              </a:rPr>
              <a:t>Man skal have begge fødder på pedalerne og mindst en hånd på 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styret</a:t>
            </a:r>
            <a:endParaRPr lang="da-DK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Regler</a:t>
            </a:r>
          </a:p>
        </p:txBody>
      </p:sp>
      <p:pic>
        <p:nvPicPr>
          <p:cNvPr id="2050" name="Picture 2" descr="M:\Myndighed\Trafiksikkerhed\Billeder\Rød_Grøn\uden_fødder_på_pedaler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0518" y="2236620"/>
            <a:ext cx="3449638" cy="487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60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Side </a:t>
            </a:r>
            <a:fld id="{139E6F6D-F7AF-40B1-B882-335CBBB54D0A}" type="slidenum">
              <a:rPr lang="en-GB">
                <a:solidFill>
                  <a:srgbClr val="000000"/>
                </a:solidFill>
              </a:rPr>
              <a:pPr/>
              <a:t>9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71500" y="1706563"/>
            <a:ext cx="8358743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Det </a:t>
            </a:r>
            <a:r>
              <a:rPr lang="da-DK" sz="2800" dirty="0">
                <a:solidFill>
                  <a:prstClr val="black"/>
                </a:solidFill>
                <a:latin typeface="Calibri"/>
              </a:rPr>
              <a:t>er forbudt at cykle på fortov og </a:t>
            </a:r>
            <a:r>
              <a:rPr lang="da-DK" sz="2800" dirty="0" smtClean="0">
                <a:solidFill>
                  <a:prstClr val="black"/>
                </a:solidFill>
                <a:latin typeface="Calibri"/>
              </a:rPr>
              <a:t>gangsti</a:t>
            </a:r>
            <a:endParaRPr lang="da-DK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25" y="260350"/>
            <a:ext cx="82772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a-DK" sz="3200" kern="0" dirty="0" smtClean="0">
                <a:solidFill>
                  <a:srgbClr val="FFFFFF"/>
                </a:solidFill>
                <a:latin typeface="Arial"/>
              </a:rPr>
              <a:t>Regler</a:t>
            </a:r>
          </a:p>
        </p:txBody>
      </p:sp>
      <p:pic>
        <p:nvPicPr>
          <p:cNvPr id="5122" name="Picture 2" descr="M:\Myndighed\Trafiksikkerhed\Billeder\Rød_Grøn\fort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6513" y="1972166"/>
            <a:ext cx="3668713" cy="518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840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æsentation_Vintermøde_2010_2011_v1.0.0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D97"/>
      </a:accent1>
      <a:accent2>
        <a:srgbClr val="939597"/>
      </a:accent2>
      <a:accent3>
        <a:srgbClr val="FFFFFF"/>
      </a:accent3>
      <a:accent4>
        <a:srgbClr val="000000"/>
      </a:accent4>
      <a:accent5>
        <a:srgbClr val="AAB2C9"/>
      </a:accent5>
      <a:accent6>
        <a:srgbClr val="858788"/>
      </a:accent6>
      <a:hlink>
        <a:srgbClr val="CC3300"/>
      </a:hlink>
      <a:folHlink>
        <a:srgbClr val="5F5F5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D97"/>
        </a:accent1>
        <a:accent2>
          <a:srgbClr val="939597"/>
        </a:accent2>
        <a:accent3>
          <a:srgbClr val="FFFFFF"/>
        </a:accent3>
        <a:accent4>
          <a:srgbClr val="000000"/>
        </a:accent4>
        <a:accent5>
          <a:srgbClr val="AAB2C9"/>
        </a:accent5>
        <a:accent6>
          <a:srgbClr val="858788"/>
        </a:accent6>
        <a:hlink>
          <a:srgbClr val="CC33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67B85E4D549D254DAFDD084FE555D721" ma:contentTypeVersion="2" ma:contentTypeDescription="GetOrganized dokument" ma:contentTypeScope="" ma:versionID="9236632e6bbec18dc2abeac501b798c8">
  <xsd:schema xmlns:xsd="http://www.w3.org/2001/XMLSchema" xmlns:xs="http://www.w3.org/2001/XMLSchema" xmlns:p="http://schemas.microsoft.com/office/2006/metadata/properties" xmlns:ns1="http://schemas.microsoft.com/sharepoint/v3" xmlns:ns2="BFA99EDC-2C7A-4CB8-9029-95B31261A654" xmlns:ns3="c6bdc4a6-82d4-44b9-9cf4-231e624b64dc" targetNamespace="http://schemas.microsoft.com/office/2006/metadata/properties" ma:root="true" ma:fieldsID="08680cd4b3fc37239250a27b94c9588f" ns1:_="" ns2:_="" ns3:_="">
    <xsd:import namespace="http://schemas.microsoft.com/sharepoint/v3"/>
    <xsd:import namespace="BFA99EDC-2C7A-4CB8-9029-95B31261A654"/>
    <xsd:import namespace="c6bdc4a6-82d4-44b9-9cf4-231e624b64dc"/>
    <xsd:element name="properties">
      <xsd:complexType>
        <xsd:sequence>
          <xsd:element name="documentManagement">
            <xsd:complexType>
              <xsd:all>
                <xsd:element ref="ns1:Korrespondance"/>
                <xsd:element ref="ns1:CaseOwner" minOccurs="0"/>
                <xsd:element ref="ns2:JuridiskDato" minOccurs="0"/>
                <xsd:element ref="ns2:Afsender" minOccurs="0"/>
                <xsd:element ref="ns2:Aktindsigt"/>
                <xsd:element ref="ns2:CCMAgendaDocumentStatus" minOccurs="0"/>
                <xsd:element ref="ns2:Beskrivelse" minOccurs="0"/>
                <xsd:element ref="ns2:CCMAgendaStatus" minOccurs="0"/>
                <xsd:element ref="ns2:CCMMeetingCaseLink" minOccurs="0"/>
                <xsd:element ref="ns1:TrackID" minOccurs="0"/>
                <xsd:element ref="ns2:Gruppering" minOccurs="0"/>
                <xsd:element ref="ns1:Classificati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a3c7f3665c3f4ddab65e7e70f16e8438" minOccurs="0"/>
                <xsd:element ref="ns3:TaxCatchAll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2:IOMStatus" minOccurs="0"/>
                <xsd:element ref="ns2:Modtagere" minOccurs="0"/>
                <xsd:element ref="ns1:CCMOriginal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orrespondance" ma:index="2" ma:displayName="Korrespondance" ma:default="Intern" ma:format="Dropdown" ma:internalName="K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CaseOwner" ma:index="3" nillable="true" ma:displayName="Sagsbehandler" ma:default="57;#Maiken Pilgaard Krüger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rackID" ma:index="12" nillable="true" ma:displayName="TrackID" ma:internalName="TrackID">
      <xsd:simpleType>
        <xsd:restriction base="dms:Note">
          <xsd:maxLength value="255"/>
        </xsd:restriction>
      </xsd:simpleType>
    </xsd:element>
    <xsd:element name="Classification" ma:index="20" nillable="true" ma:displayName="Klassifikation" ma:hidden="true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CaseID" ma:index="21" nillable="true" ma:displayName="Sags ID" ma:default="Tildeler" ma:internalName="CaseID" ma:readOnly="true">
      <xsd:simpleType>
        <xsd:restriction base="dms:Text"/>
      </xsd:simpleType>
    </xsd:element>
    <xsd:element name="DocID" ma:index="22" nillable="true" ma:displayName="Dok ID" ma:default="Tildeler" ma:internalName="DocID" ma:readOnly="true">
      <xsd:simpleType>
        <xsd:restriction base="dms:Text"/>
      </xsd:simpleType>
    </xsd:element>
    <xsd:element name="Finalized" ma:index="23" nillable="true" ma:displayName="Endeligt" ma:default="False" ma:internalName="Finalized" ma:readOnly="true">
      <xsd:simpleType>
        <xsd:restriction base="dms:Boolean"/>
      </xsd:simpleType>
    </xsd:element>
    <xsd:element name="Related" ma:index="24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25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26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7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28" nillable="true" ma:displayName="Skabelon navn" ma:internalName="CCMTemplateName" ma:readOnly="true">
      <xsd:simpleType>
        <xsd:restriction base="dms:Text"/>
      </xsd:simpleType>
    </xsd:element>
    <xsd:element name="CCMTemplateVersion" ma:index="29" nillable="true" ma:displayName="Skabelon version" ma:internalName="CCMTemplateVersion" ma:readOnly="true">
      <xsd:simpleType>
        <xsd:restriction base="dms:Text"/>
      </xsd:simpleType>
    </xsd:element>
    <xsd:element name="CCMTemplateID" ma:index="30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1" nillable="true" ma:displayName="CCMSystemID" ma:hidden="true" ma:internalName="CCMSystemID" ma:readOnly="true">
      <xsd:simpleType>
        <xsd:restriction base="dms:Text"/>
      </xsd:simpleType>
    </xsd:element>
    <xsd:element name="WasEncrypted" ma:index="32" nillable="true" ma:displayName="Krypteret" ma:default="False" ma:internalName="WasEncrypted" ma:readOnly="true">
      <xsd:simpleType>
        <xsd:restriction base="dms:Boolean"/>
      </xsd:simpleType>
    </xsd:element>
    <xsd:element name="WasSigned" ma:index="33" nillable="true" ma:displayName="Signeret" ma:default="False" ma:internalName="WasSigned" ma:readOnly="true">
      <xsd:simpleType>
        <xsd:restriction base="dms:Boolean"/>
      </xsd:simpleType>
    </xsd:element>
    <xsd:element name="MailHasAttachments" ma:index="34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35" nillable="true" ma:displayName="Samtale" ma:internalName="CCMConversation" ma:readOnly="true">
      <xsd:simpleType>
        <xsd:restriction base="dms:Text"/>
      </xsd:simpleType>
    </xsd:element>
    <xsd:element name="CCMOriginalDocID" ma:index="46" nillable="true" ma:displayName="Originalt Dok ID" ma:description="" ma:internalName="CCMOriginal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99EDC-2C7A-4CB8-9029-95B31261A654" elementFormDefault="qualified">
    <xsd:import namespace="http://schemas.microsoft.com/office/2006/documentManagement/types"/>
    <xsd:import namespace="http://schemas.microsoft.com/office/infopath/2007/PartnerControls"/>
    <xsd:element name="JuridiskDato" ma:index="4" nillable="true" ma:displayName="Juridisk dato" ma:default="[today]" ma:format="DateOnly" ma:internalName="JuridiskDato">
      <xsd:simpleType>
        <xsd:restriction base="dms:DateTime"/>
      </xsd:simpleType>
    </xsd:element>
    <xsd:element name="Afsender" ma:index="6" nillable="true" ma:displayName="Afsender" ma:internalName="Afsender">
      <xsd:simpleType>
        <xsd:restriction base="dms:Text">
          <xsd:maxLength value="255"/>
        </xsd:restriction>
      </xsd:simpleType>
    </xsd:element>
    <xsd:element name="Aktindsigt" ma:index="7" ma:displayName="Aktindsigt" ma:default="Åben" ma:format="Dropdown" ma:internalName="Aktindsigt">
      <xsd:simpleType>
        <xsd:restriction base="dms:Choice">
          <xsd:enumeration value="Åben"/>
          <xsd:enumeration value="Lukket"/>
        </xsd:restriction>
      </xsd:simpleType>
    </xsd:element>
    <xsd:element name="CCMAgendaDocumentStatus" ma:index="8" nillable="true" ma:displayName="Status  for dagsordensdokument" ma:default="Under udarbejdelse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Beskrivelse" ma:index="9" nillable="true" ma:displayName="Dokumentbeskrivelse" ma:internalName="Beskrivelse">
      <xsd:simpleType>
        <xsd:restriction base="dms:Note">
          <xsd:maxLength value="255"/>
        </xsd:restriction>
      </xsd:simpleType>
    </xsd:element>
    <xsd:element name="CCMAgendaStatus" ma:index="10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1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ruppering" ma:index="13" nillable="true" ma:displayName="Gruppering" ma:internalName="Gruppering">
      <xsd:simpleType>
        <xsd:restriction base="dms:Text">
          <xsd:maxLength value="255"/>
        </xsd:restriction>
      </xsd:simpleType>
    </xsd:element>
    <xsd:element name="a3c7f3665c3f4ddab65e7e70f16e8438" ma:index="36" nillable="true" ma:taxonomy="true" ma:internalName="a3c7f3665c3f4ddab65e7e70f16e8438" ma:taxonomyFieldName="Dokumenttype" ma:displayName="Dokumentklassificering" ma:default="" ma:fieldId="{a3c7f366-5c3f-4dda-b65e-7e70f16e8438}" ma:sspId="14f961d8-245d-4176-9082-53ede0941ef4" ma:termSetId="2a4879fc-ae04-4bed-bb2c-c61845ab3bd7" ma:anchorId="5d7347f3-3515-49d5-b60f-5ace0fc343c1" ma:open="false" ma:isKeyword="false">
      <xsd:complexType>
        <xsd:sequence>
          <xsd:element ref="pc:Terms" minOccurs="0" maxOccurs="1"/>
        </xsd:sequence>
      </xsd:complexType>
    </xsd:element>
    <xsd:element name="CCMMeetingCaseId" ma:index="40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41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42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43" nillable="true" ma:displayName="Ikon for dagsordensstatus" ma:internalName="AgendaStatusIcon" ma:readOnly="true">
      <xsd:simpleType>
        <xsd:restriction base="dms:Unknown"/>
      </xsd:simpleType>
    </xsd:element>
    <xsd:element name="IOMStatus" ma:index="44" nillable="true" ma:displayName="IOMStatus" ma:internalName="IOMStatus">
      <xsd:simpleType>
        <xsd:restriction base="dms:Text">
          <xsd:maxLength value="255"/>
        </xsd:restriction>
      </xsd:simpleType>
    </xsd:element>
    <xsd:element name="Modtagere" ma:index="45" nillable="true" ma:displayName="Modtagere" ma:internalName="Modtager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dc4a6-82d4-44b9-9cf4-231e624b64dc" elementFormDefault="qualified">
    <xsd:import namespace="http://schemas.microsoft.com/office/2006/documentManagement/types"/>
    <xsd:import namespace="http://schemas.microsoft.com/office/infopath/2007/PartnerControls"/>
    <xsd:element name="TaxCatchAll" ma:index="37" nillable="true" ma:displayName="Taxonomy Catch All Column" ma:hidden="true" ma:list="{0607dce6-9b49-4e5d-b332-6108094b9b26}" ma:internalName="TaxCatchAll" ma:showField="CatchAllData" ma:web="c6bdc4a6-82d4-44b9-9cf4-231e624b64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rrespondance xmlns="http://schemas.microsoft.com/sharepoint/v3">Intern</Korrespondance>
    <CaseOwner xmlns="http://schemas.microsoft.com/sharepoint/v3">
      <UserInfo>
        <DisplayName>Maiken Pilgaard Krüger</DisplayName>
        <AccountId>57</AccountId>
        <AccountType/>
      </UserInfo>
    </CaseOwner>
    <TrackID xmlns="http://schemas.microsoft.com/sharepoint/v3" xsi:nil="true"/>
    <Classification xmlns="http://schemas.microsoft.com/sharepoint/v3" xsi:nil="true"/>
    <LocalAttachment xmlns="http://schemas.microsoft.com/sharepoint/v3">true</LocalAttachment>
    <RegistrationDate xmlns="http://schemas.microsoft.com/sharepoint/v3" xsi:nil="true"/>
    <CaseRecordNumber xmlns="http://schemas.microsoft.com/sharepoint/v3">0</CaseRecordNumber>
    <CaseID xmlns="http://schemas.microsoft.com/sharepoint/v3">EMN-2017-01802</CaseID>
    <Related xmlns="http://schemas.microsoft.com/sharepoint/v3">false</Related>
    <Finalized xmlns="http://schemas.microsoft.com/sharepoint/v3">false</Finalized>
    <CCMSystemID xmlns="http://schemas.microsoft.com/sharepoint/v3">9b5d20fe-b7b6-4bcf-b453-4cf6566880b3</CCMSystemID>
    <DocID xmlns="http://schemas.microsoft.com/sharepoint/v3">1961315</DocID>
    <CCMTemplateID xmlns="http://schemas.microsoft.com/sharepoint/v3">0</CCMTemplateID>
    <CCMMeetingCaseLink xmlns="BFA99EDC-2C7A-4CB8-9029-95B31261A654">
      <Url xsi:nil="true"/>
      <Description xsi:nil="true"/>
    </CCMMeetingCaseLink>
    <Aktindsigt xmlns="BFA99EDC-2C7A-4CB8-9029-95B31261A654">Åben</Aktindsigt>
    <CCMAgendaDocumentStatus xmlns="BFA99EDC-2C7A-4CB8-9029-95B31261A654">Under udarbejdelse</CCMAgendaDocumentStatus>
    <Gruppering xmlns="BFA99EDC-2C7A-4CB8-9029-95B31261A654" xsi:nil="true"/>
    <Beskrivelse xmlns="BFA99EDC-2C7A-4CB8-9029-95B31261A654" xsi:nil="true"/>
    <TaxCatchAll xmlns="c6bdc4a6-82d4-44b9-9cf4-231e624b64dc"/>
    <Modtagere xmlns="BFA99EDC-2C7A-4CB8-9029-95B31261A654">Maiken Pilgaard Krüger</Modtagere>
    <CCMMeetingCaseId xmlns="BFA99EDC-2C7A-4CB8-9029-95B31261A654" xsi:nil="true"/>
    <CCMMeetingCaseInstanceId xmlns="BFA99EDC-2C7A-4CB8-9029-95B31261A654" xsi:nil="true"/>
    <JuridiskDato xmlns="BFA99EDC-2C7A-4CB8-9029-95B31261A654">2017-09-20T22:00:00+00:00</JuridiskDato>
    <CCMAgendaItemId xmlns="BFA99EDC-2C7A-4CB8-9029-95B31261A654" xsi:nil="true"/>
    <IOMStatus xmlns="BFA99EDC-2C7A-4CB8-9029-95B31261A654" xsi:nil="true"/>
    <Afsender xmlns="BFA99EDC-2C7A-4CB8-9029-95B31261A654">Jane Rosenbæk Olesen</Afsender>
    <CCMAgendaStatus xmlns="BFA99EDC-2C7A-4CB8-9029-95B31261A654" xsi:nil="true"/>
    <a3c7f3665c3f4ddab65e7e70f16e8438 xmlns="BFA99EDC-2C7A-4CB8-9029-95B31261A654">
      <Terms xmlns="http://schemas.microsoft.com/office/infopath/2007/PartnerControls"/>
    </a3c7f3665c3f4ddab65e7e70f16e8438>
    <CCMConversation xmlns="http://schemas.microsoft.com/sharepoint/v3">Trafikprojekt01D3306847622EEBDFFBF5234968A08B21AA7D68CE33</CCMConversation>
  </documentManagement>
</p:properties>
</file>

<file path=customXml/itemProps1.xml><?xml version="1.0" encoding="utf-8"?>
<ds:datastoreItem xmlns:ds="http://schemas.openxmlformats.org/officeDocument/2006/customXml" ds:itemID="{C206B354-9415-4499-A582-61A0E23FAB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A1C58A-600A-482A-9252-073136E27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FA99EDC-2C7A-4CB8-9029-95B31261A654"/>
    <ds:schemaRef ds:uri="c6bdc4a6-82d4-44b9-9cf4-231e624b64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AB5BCE-C207-42B9-9B75-A4DB4EA5825D}">
  <ds:schemaRefs>
    <ds:schemaRef ds:uri="BFA99EDC-2C7A-4CB8-9029-95B31261A654"/>
    <ds:schemaRef ds:uri="http://purl.org/dc/elements/1.1/"/>
    <ds:schemaRef ds:uri="http://schemas.microsoft.com/office/2006/metadata/properties"/>
    <ds:schemaRef ds:uri="c6bdc4a6-82d4-44b9-9cf4-231e624b64dc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8633</TotalTime>
  <Words>486</Words>
  <Application>Microsoft Office PowerPoint</Application>
  <PresentationFormat>Skærmshow (4:3)</PresentationFormat>
  <Paragraphs>157</Paragraphs>
  <Slides>31</Slides>
  <Notes>31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Præsentation_Vintermøde_2010_2011_v1.0.0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Frederikshavn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Færdselsundervisning flygtninge</dc:title>
  <dc:creator>jjen</dc:creator>
  <cp:lastModifiedBy>Anne Merete Babiel Henriksen</cp:lastModifiedBy>
  <cp:revision>660</cp:revision>
  <cp:lastPrinted>2016-07-08T05:55:51Z</cp:lastPrinted>
  <dcterms:created xsi:type="dcterms:W3CDTF">2010-10-26T20:55:07Z</dcterms:created>
  <dcterms:modified xsi:type="dcterms:W3CDTF">2018-05-09T13:06:03Z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0x010100AC085CFC53BC46CEA2EADE194AD9D4820067B85E4D549D254DAFDD084FE555D721</vt:lpwstr>
  </property>
  <property fmtid="{D5CDD505-2E9C-101B-9397-08002B2CF9AE}" pid="3" name="CCMVisualId">
    <vt:lpwstr>EMN-2017-01802</vt:lpwstr>
  </property>
  <property fmtid="{D5CDD505-2E9C-101B-9397-08002B2CF9AE}" pid="4" name="Dokumenttype">
    <vt:lpwstr/>
  </property>
  <property fmtid="{D5CDD505-2E9C-101B-9397-08002B2CF9AE}" pid="5" name="CCMSystem">
    <vt:lpwstr> </vt:lpwstr>
  </property>
  <property fmtid="{D5CDD505-2E9C-101B-9397-08002B2CF9AE}" pid="6" name="CCMEventContext">
    <vt:lpwstr>c207bc16-024a-4bc4-91cc-a40af4bdb2ae</vt:lpwstr>
  </property>
  <property fmtid="{D5CDD505-2E9C-101B-9397-08002B2CF9AE}" pid="7" name="CCMOneDriveID">
    <vt:lpwstr/>
  </property>
  <property fmtid="{D5CDD505-2E9C-101B-9397-08002B2CF9AE}" pid="8" name="CCMOneDriveOwnerID">
    <vt:lpwstr/>
  </property>
  <property fmtid="{D5CDD505-2E9C-101B-9397-08002B2CF9AE}" pid="9" name="CCMOneDriveItemID">
    <vt:lpwstr/>
  </property>
  <property fmtid="{D5CDD505-2E9C-101B-9397-08002B2CF9AE}" pid="10" name="CCMIsSharedOnOneDrive">
    <vt:bool>false</vt:bool>
  </property>
  <property fmtid="{D5CDD505-2E9C-101B-9397-08002B2CF9AE}" pid="11" name="CCMIsEmailAttachment">
    <vt:i4>1</vt:i4>
  </property>
</Properties>
</file>